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9"/>
  </p:notesMasterIdLst>
  <p:sldIdLst>
    <p:sldId id="256" r:id="rId2"/>
    <p:sldId id="272" r:id="rId3"/>
    <p:sldId id="263" r:id="rId4"/>
    <p:sldId id="264" r:id="rId5"/>
    <p:sldId id="265" r:id="rId6"/>
    <p:sldId id="339" r:id="rId7"/>
    <p:sldId id="267" r:id="rId8"/>
    <p:sldId id="270" r:id="rId9"/>
    <p:sldId id="269" r:id="rId10"/>
    <p:sldId id="268" r:id="rId11"/>
    <p:sldId id="340" r:id="rId12"/>
    <p:sldId id="310" r:id="rId13"/>
    <p:sldId id="262" r:id="rId14"/>
    <p:sldId id="309" r:id="rId15"/>
    <p:sldId id="341" r:id="rId16"/>
    <p:sldId id="271" r:id="rId17"/>
    <p:sldId id="275" r:id="rId18"/>
    <p:sldId id="273" r:id="rId19"/>
    <p:sldId id="308" r:id="rId20"/>
    <p:sldId id="342" r:id="rId21"/>
    <p:sldId id="274" r:id="rId22"/>
    <p:sldId id="280" r:id="rId23"/>
    <p:sldId id="311" r:id="rId24"/>
    <p:sldId id="314" r:id="rId25"/>
    <p:sldId id="313" r:id="rId26"/>
    <p:sldId id="315" r:id="rId27"/>
    <p:sldId id="318" r:id="rId28"/>
    <p:sldId id="319" r:id="rId29"/>
    <p:sldId id="320" r:id="rId30"/>
    <p:sldId id="321" r:id="rId31"/>
    <p:sldId id="316" r:id="rId32"/>
    <p:sldId id="278" r:id="rId33"/>
    <p:sldId id="279" r:id="rId34"/>
    <p:sldId id="338" r:id="rId35"/>
    <p:sldId id="277" r:id="rId36"/>
    <p:sldId id="335" r:id="rId37"/>
    <p:sldId id="334" r:id="rId38"/>
  </p:sldIdLst>
  <p:sldSz cx="12192000" cy="6858000"/>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085" autoAdjust="0"/>
  </p:normalViewPr>
  <p:slideViewPr>
    <p:cSldViewPr snapToGrid="0">
      <p:cViewPr varScale="1">
        <p:scale>
          <a:sx n="68" d="100"/>
          <a:sy n="68" d="100"/>
        </p:scale>
        <p:origin x="11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A0080B3C-F23E-4DE7-A1F7-3DBF73E4620A}" type="datetimeFigureOut">
              <a:rPr lang="en-US" smtClean="0"/>
              <a:t>8/29/2018</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1286ED2B-1FDC-4F29-AD99-C8000FC4D103}" type="slidenum">
              <a:rPr lang="en-US" smtClean="0"/>
              <a:t>‹#›</a:t>
            </a:fld>
            <a:endParaRPr lang="en-US"/>
          </a:p>
        </p:txBody>
      </p:sp>
    </p:spTree>
    <p:extLst>
      <p:ext uri="{BB962C8B-B14F-4D97-AF65-F5344CB8AC3E}">
        <p14:creationId xmlns:p14="http://schemas.microsoft.com/office/powerpoint/2010/main" val="182460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1</a:t>
            </a:fld>
            <a:endParaRPr lang="en-US"/>
          </a:p>
        </p:txBody>
      </p:sp>
    </p:spTree>
    <p:extLst>
      <p:ext uri="{BB962C8B-B14F-4D97-AF65-F5344CB8AC3E}">
        <p14:creationId xmlns:p14="http://schemas.microsoft.com/office/powerpoint/2010/main" val="67084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responses recorded by Pew Research:</a:t>
            </a:r>
          </a:p>
          <a:p>
            <a:pPr defTabSz="932871">
              <a:defRPr/>
            </a:pPr>
            <a:r>
              <a:rPr lang="en-US" i="0" dirty="0">
                <a:effectLst/>
              </a:rPr>
              <a:t>Positive:</a:t>
            </a:r>
          </a:p>
          <a:p>
            <a:pPr defTabSz="932871">
              <a:defRPr/>
            </a:pPr>
            <a:r>
              <a:rPr lang="en-US" i="1" dirty="0">
                <a:effectLst/>
              </a:rPr>
              <a:t>“I feel that social media can make people my age feel less lonely or alone. It creates a space where you can interact with people.” </a:t>
            </a:r>
            <a:r>
              <a:rPr lang="en-US" dirty="0">
                <a:effectLst/>
              </a:rPr>
              <a:t>(Girl, age 15)</a:t>
            </a:r>
          </a:p>
          <a:p>
            <a:pPr defTabSz="932871">
              <a:defRPr/>
            </a:pPr>
            <a:r>
              <a:rPr lang="en-US" i="1" dirty="0">
                <a:effectLst/>
              </a:rPr>
              <a:t>“It has given many kids my age an outlet to express their opinions and emotions, and connect with people who feel the same way.” </a:t>
            </a:r>
            <a:r>
              <a:rPr lang="en-US" dirty="0">
                <a:effectLst/>
              </a:rPr>
              <a:t>(Girl, age 15)</a:t>
            </a:r>
          </a:p>
          <a:p>
            <a:pPr defTabSz="932871">
              <a:defRPr/>
            </a:pPr>
            <a:r>
              <a:rPr lang="en-US" i="1" dirty="0">
                <a:effectLst/>
              </a:rPr>
              <a:t>“[Social media] allows us to communicate freely and see what everyone else is doing. [It] gives us a voice that can reach many people.” </a:t>
            </a:r>
            <a:r>
              <a:rPr lang="en-US" dirty="0">
                <a:effectLst/>
              </a:rPr>
              <a:t>(Boy, age 15)</a:t>
            </a:r>
          </a:p>
          <a:p>
            <a:pPr defTabSz="932871">
              <a:defRPr/>
            </a:pPr>
            <a:r>
              <a:rPr lang="en-US" i="1" dirty="0">
                <a:effectLst/>
              </a:rPr>
              <a:t>“We can connect easier with people from different places and we are more likely to ask for help through social media which can save people.” </a:t>
            </a:r>
            <a:r>
              <a:rPr lang="en-US" dirty="0">
                <a:effectLst/>
              </a:rPr>
              <a:t>(Girl, age 15)</a:t>
            </a:r>
            <a:endParaRPr lang="en-US" i="1" dirty="0">
              <a:effectLst/>
            </a:endParaRPr>
          </a:p>
          <a:p>
            <a:pPr defTabSz="932871">
              <a:defRPr/>
            </a:pPr>
            <a:r>
              <a:rPr lang="en-US" i="0" dirty="0">
                <a:effectLst/>
              </a:rPr>
              <a:t>Negative:</a:t>
            </a:r>
          </a:p>
          <a:p>
            <a:pPr defTabSz="932871">
              <a:defRPr/>
            </a:pPr>
            <a:r>
              <a:rPr lang="en-US" i="1" dirty="0">
                <a:effectLst/>
              </a:rPr>
              <a:t>“Gives people a bigger audience to speak and teach hate and belittle each other.” </a:t>
            </a:r>
            <a:r>
              <a:rPr lang="en-US" dirty="0">
                <a:effectLst/>
              </a:rPr>
              <a:t>(Boy, age 13)</a:t>
            </a:r>
          </a:p>
          <a:p>
            <a:pPr defTabSz="932871">
              <a:defRPr/>
            </a:pPr>
            <a:r>
              <a:rPr lang="en-US" i="1" dirty="0">
                <a:effectLst/>
              </a:rPr>
              <a:t>“People can say whatever they want with anonymity and I think that has a negative impact.” </a:t>
            </a:r>
            <a:r>
              <a:rPr lang="en-US" dirty="0">
                <a:effectLst/>
              </a:rPr>
              <a:t>(Boy, age 15)</a:t>
            </a:r>
          </a:p>
          <a:p>
            <a:pPr defTabSz="932871">
              <a:defRPr/>
            </a:pPr>
            <a:r>
              <a:rPr lang="en-US" i="1" dirty="0">
                <a:effectLst/>
              </a:rPr>
              <a:t>“Because teens are killing people all because of the things they see on social media or because of the things that happened on social media.” </a:t>
            </a:r>
            <a:r>
              <a:rPr lang="en-US" dirty="0">
                <a:effectLst/>
              </a:rPr>
              <a:t>(Girl, age 14)</a:t>
            </a:r>
          </a:p>
          <a:p>
            <a:pPr defTabSz="932871">
              <a:defRPr/>
            </a:pPr>
            <a:r>
              <a:rPr lang="en-US" i="1" dirty="0">
                <a:effectLst/>
              </a:rPr>
              <a:t>“It makes it harder for people to socialize in real life, because they become accustomed to not interacting with people in person.” </a:t>
            </a:r>
            <a:r>
              <a:rPr lang="en-US" dirty="0">
                <a:effectLst/>
              </a:rPr>
              <a:t>(Girl, age 15)</a:t>
            </a:r>
          </a:p>
          <a:p>
            <a:pPr defTabSz="932871">
              <a:defRPr/>
            </a:pPr>
            <a:r>
              <a:rPr lang="en-US" i="1" dirty="0">
                <a:effectLst/>
              </a:rPr>
              <a:t>“It provides a fake image of someone’s life. It sometimes makes me feel that their life is perfect when it is not.” </a:t>
            </a:r>
            <a:r>
              <a:rPr lang="en-US" dirty="0">
                <a:effectLst/>
              </a:rPr>
              <a:t>(Girl, age 15)</a:t>
            </a:r>
          </a:p>
          <a:p>
            <a:pPr defTabSz="932871">
              <a:defRPr/>
            </a:pPr>
            <a:r>
              <a:rPr lang="en-US" i="1" dirty="0">
                <a:effectLst/>
              </a:rPr>
              <a:t>“[Teens] would rather go scrolling on their phones instead of doing their homework, and it’s so easy to do so. It’s just a huge distraction.” </a:t>
            </a:r>
            <a:r>
              <a:rPr lang="en-US" dirty="0">
                <a:effectLst/>
              </a:rPr>
              <a:t>(Boy, age 17)</a:t>
            </a:r>
          </a:p>
        </p:txBody>
      </p:sp>
      <p:sp>
        <p:nvSpPr>
          <p:cNvPr id="4" name="Slide Number Placeholder 3"/>
          <p:cNvSpPr>
            <a:spLocks noGrp="1"/>
          </p:cNvSpPr>
          <p:nvPr>
            <p:ph type="sldNum" sz="quarter" idx="10"/>
          </p:nvPr>
        </p:nvSpPr>
        <p:spPr/>
        <p:txBody>
          <a:bodyPr/>
          <a:lstStyle/>
          <a:p>
            <a:fld id="{1286ED2B-1FDC-4F29-AD99-C8000FC4D103}" type="slidenum">
              <a:rPr lang="en-US" smtClean="0"/>
              <a:t>10</a:t>
            </a:fld>
            <a:endParaRPr lang="en-US"/>
          </a:p>
        </p:txBody>
      </p:sp>
    </p:spTree>
    <p:extLst>
      <p:ext uri="{BB962C8B-B14F-4D97-AF65-F5344CB8AC3E}">
        <p14:creationId xmlns:p14="http://schemas.microsoft.com/office/powerpoint/2010/main" val="841775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11</a:t>
            </a:fld>
            <a:endParaRPr lang="en-US"/>
          </a:p>
        </p:txBody>
      </p:sp>
    </p:spTree>
    <p:extLst>
      <p:ext uri="{BB962C8B-B14F-4D97-AF65-F5344CB8AC3E}">
        <p14:creationId xmlns:p14="http://schemas.microsoft.com/office/powerpoint/2010/main" val="263827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used any of these? What worked about? What didn’t work?</a:t>
            </a:r>
          </a:p>
        </p:txBody>
      </p:sp>
      <p:sp>
        <p:nvSpPr>
          <p:cNvPr id="4" name="Slide Number Placeholder 3"/>
          <p:cNvSpPr>
            <a:spLocks noGrp="1"/>
          </p:cNvSpPr>
          <p:nvPr>
            <p:ph type="sldNum" sz="quarter" idx="10"/>
          </p:nvPr>
        </p:nvSpPr>
        <p:spPr/>
        <p:txBody>
          <a:bodyPr/>
          <a:lstStyle/>
          <a:p>
            <a:fld id="{1286ED2B-1FDC-4F29-AD99-C8000FC4D103}" type="slidenum">
              <a:rPr lang="en-US" smtClean="0"/>
              <a:t>12</a:t>
            </a:fld>
            <a:endParaRPr lang="en-US"/>
          </a:p>
        </p:txBody>
      </p:sp>
    </p:spTree>
    <p:extLst>
      <p:ext uri="{BB962C8B-B14F-4D97-AF65-F5344CB8AC3E}">
        <p14:creationId xmlns:p14="http://schemas.microsoft.com/office/powerpoint/2010/main" val="1432284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probably familiar with this. Really popular with our students. Happens at 3:00 PM every 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do you think HQ is appealing?</a:t>
            </a:r>
          </a:p>
        </p:txBody>
      </p:sp>
      <p:sp>
        <p:nvSpPr>
          <p:cNvPr id="4" name="Slide Number Placeholder 3"/>
          <p:cNvSpPr>
            <a:spLocks noGrp="1"/>
          </p:cNvSpPr>
          <p:nvPr>
            <p:ph type="sldNum" sz="quarter" idx="10"/>
          </p:nvPr>
        </p:nvSpPr>
        <p:spPr/>
        <p:txBody>
          <a:bodyPr/>
          <a:lstStyle/>
          <a:p>
            <a:fld id="{1286ED2B-1FDC-4F29-AD99-C8000FC4D103}" type="slidenum">
              <a:rPr lang="en-US" smtClean="0"/>
              <a:t>13</a:t>
            </a:fld>
            <a:endParaRPr lang="en-US"/>
          </a:p>
        </p:txBody>
      </p:sp>
    </p:spTree>
    <p:extLst>
      <p:ext uri="{BB962C8B-B14F-4D97-AF65-F5344CB8AC3E}">
        <p14:creationId xmlns:p14="http://schemas.microsoft.com/office/powerpoint/2010/main" val="3168640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features can be replicated. YouTube Live is a possible (and free) option.</a:t>
            </a:r>
          </a:p>
        </p:txBody>
      </p:sp>
      <p:sp>
        <p:nvSpPr>
          <p:cNvPr id="4" name="Slide Number Placeholder 3"/>
          <p:cNvSpPr>
            <a:spLocks noGrp="1"/>
          </p:cNvSpPr>
          <p:nvPr>
            <p:ph type="sldNum" sz="quarter" idx="10"/>
          </p:nvPr>
        </p:nvSpPr>
        <p:spPr/>
        <p:txBody>
          <a:bodyPr/>
          <a:lstStyle/>
          <a:p>
            <a:fld id="{1286ED2B-1FDC-4F29-AD99-C8000FC4D103}" type="slidenum">
              <a:rPr lang="en-US" smtClean="0"/>
              <a:t>14</a:t>
            </a:fld>
            <a:endParaRPr lang="en-US"/>
          </a:p>
        </p:txBody>
      </p:sp>
    </p:spTree>
    <p:extLst>
      <p:ext uri="{BB962C8B-B14F-4D97-AF65-F5344CB8AC3E}">
        <p14:creationId xmlns:p14="http://schemas.microsoft.com/office/powerpoint/2010/main" val="2282662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15</a:t>
            </a:fld>
            <a:endParaRPr lang="en-US"/>
          </a:p>
        </p:txBody>
      </p:sp>
    </p:spTree>
    <p:extLst>
      <p:ext uri="{BB962C8B-B14F-4D97-AF65-F5344CB8AC3E}">
        <p14:creationId xmlns:p14="http://schemas.microsoft.com/office/powerpoint/2010/main" val="4005826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Slovakia: “The story claimed that a Muslim man had thanked a good Samaritan for returning his lost wallet, and had warned the Samaritan of a terrorist attack that was planned at a Christmas market.” Police issued statement that it wasn’t true. However, it was buried in the Explore feed.</a:t>
            </a:r>
          </a:p>
        </p:txBody>
      </p:sp>
      <p:sp>
        <p:nvSpPr>
          <p:cNvPr id="4" name="Slide Number Placeholder 3"/>
          <p:cNvSpPr>
            <a:spLocks noGrp="1"/>
          </p:cNvSpPr>
          <p:nvPr>
            <p:ph type="sldNum" sz="quarter" idx="10"/>
          </p:nvPr>
        </p:nvSpPr>
        <p:spPr/>
        <p:txBody>
          <a:bodyPr/>
          <a:lstStyle/>
          <a:p>
            <a:fld id="{1286ED2B-1FDC-4F29-AD99-C8000FC4D103}" type="slidenum">
              <a:rPr lang="en-US" smtClean="0"/>
              <a:t>16</a:t>
            </a:fld>
            <a:endParaRPr lang="en-US"/>
          </a:p>
        </p:txBody>
      </p:sp>
    </p:spTree>
    <p:extLst>
      <p:ext uri="{BB962C8B-B14F-4D97-AF65-F5344CB8AC3E}">
        <p14:creationId xmlns:p14="http://schemas.microsoft.com/office/powerpoint/2010/main" val="12669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Is it trustworthy? Does it have an “About” page? What are its affiliations? What are other people saying about it?</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286ED2B-1FDC-4F29-AD99-C8000FC4D103}" type="slidenum">
              <a:rPr lang="en-US" smtClean="0"/>
              <a:t>17</a:t>
            </a:fld>
            <a:endParaRPr lang="en-US"/>
          </a:p>
        </p:txBody>
      </p:sp>
    </p:spTree>
    <p:extLst>
      <p:ext uri="{BB962C8B-B14F-4D97-AF65-F5344CB8AC3E}">
        <p14:creationId xmlns:p14="http://schemas.microsoft.com/office/powerpoint/2010/main" val="3402545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18</a:t>
            </a:fld>
            <a:endParaRPr lang="en-US"/>
          </a:p>
        </p:txBody>
      </p:sp>
    </p:spTree>
    <p:extLst>
      <p:ext uri="{BB962C8B-B14F-4D97-AF65-F5344CB8AC3E}">
        <p14:creationId xmlns:p14="http://schemas.microsoft.com/office/powerpoint/2010/main" val="3351834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19</a:t>
            </a:fld>
            <a:endParaRPr lang="en-US"/>
          </a:p>
        </p:txBody>
      </p:sp>
    </p:spTree>
    <p:extLst>
      <p:ext uri="{BB962C8B-B14F-4D97-AF65-F5344CB8AC3E}">
        <p14:creationId xmlns:p14="http://schemas.microsoft.com/office/powerpoint/2010/main" val="65491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by Common Sense Media</a:t>
            </a:r>
          </a:p>
        </p:txBody>
      </p:sp>
      <p:sp>
        <p:nvSpPr>
          <p:cNvPr id="4" name="Slide Number Placeholder 3"/>
          <p:cNvSpPr>
            <a:spLocks noGrp="1"/>
          </p:cNvSpPr>
          <p:nvPr>
            <p:ph type="sldNum" sz="quarter" idx="10"/>
          </p:nvPr>
        </p:nvSpPr>
        <p:spPr/>
        <p:txBody>
          <a:bodyPr/>
          <a:lstStyle/>
          <a:p>
            <a:fld id="{1286ED2B-1FDC-4F29-AD99-C8000FC4D103}" type="slidenum">
              <a:rPr lang="en-US" smtClean="0"/>
              <a:t>2</a:t>
            </a:fld>
            <a:endParaRPr lang="en-US"/>
          </a:p>
        </p:txBody>
      </p:sp>
    </p:spTree>
    <p:extLst>
      <p:ext uri="{BB962C8B-B14F-4D97-AF65-F5344CB8AC3E}">
        <p14:creationId xmlns:p14="http://schemas.microsoft.com/office/powerpoint/2010/main" val="2528733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20</a:t>
            </a:fld>
            <a:endParaRPr lang="en-US"/>
          </a:p>
        </p:txBody>
      </p:sp>
    </p:spTree>
    <p:extLst>
      <p:ext uri="{BB962C8B-B14F-4D97-AF65-F5344CB8AC3E}">
        <p14:creationId xmlns:p14="http://schemas.microsoft.com/office/powerpoint/2010/main" val="352957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21</a:t>
            </a:fld>
            <a:endParaRPr lang="en-US"/>
          </a:p>
        </p:txBody>
      </p:sp>
    </p:spTree>
    <p:extLst>
      <p:ext uri="{BB962C8B-B14F-4D97-AF65-F5344CB8AC3E}">
        <p14:creationId xmlns:p14="http://schemas.microsoft.com/office/powerpoint/2010/main" val="871245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6ED2B-1FDC-4F29-AD99-C8000FC4D103}" type="slidenum">
              <a:rPr lang="en-US" smtClean="0"/>
              <a:t>22</a:t>
            </a:fld>
            <a:endParaRPr lang="en-US"/>
          </a:p>
        </p:txBody>
      </p:sp>
    </p:spTree>
    <p:extLst>
      <p:ext uri="{BB962C8B-B14F-4D97-AF65-F5344CB8AC3E}">
        <p14:creationId xmlns:p14="http://schemas.microsoft.com/office/powerpoint/2010/main" val="2313989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23</a:t>
            </a:fld>
            <a:endParaRPr lang="en-US"/>
          </a:p>
        </p:txBody>
      </p:sp>
    </p:spTree>
    <p:extLst>
      <p:ext uri="{BB962C8B-B14F-4D97-AF65-F5344CB8AC3E}">
        <p14:creationId xmlns:p14="http://schemas.microsoft.com/office/powerpoint/2010/main" val="210847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 records include DMV records. Also, voting information like party affiliation are provided to qualified 3</a:t>
            </a:r>
            <a:r>
              <a:rPr lang="en-US" baseline="30000" dirty="0"/>
              <a:t>rd</a:t>
            </a:r>
            <a:r>
              <a:rPr lang="en-US" dirty="0"/>
              <a:t> parties who act as a link for other parties to gain access to your information. Smartphone applications require extensive privileges. For example, </a:t>
            </a:r>
          </a:p>
        </p:txBody>
      </p:sp>
      <p:sp>
        <p:nvSpPr>
          <p:cNvPr id="4" name="Slide Number Placeholder 3"/>
          <p:cNvSpPr>
            <a:spLocks noGrp="1"/>
          </p:cNvSpPr>
          <p:nvPr>
            <p:ph type="sldNum" sz="quarter" idx="10"/>
          </p:nvPr>
        </p:nvSpPr>
        <p:spPr/>
        <p:txBody>
          <a:bodyPr/>
          <a:lstStyle/>
          <a:p>
            <a:fld id="{1286ED2B-1FDC-4F29-AD99-C8000FC4D103}" type="slidenum">
              <a:rPr lang="en-US" smtClean="0"/>
              <a:t>24</a:t>
            </a:fld>
            <a:endParaRPr lang="en-US"/>
          </a:p>
        </p:txBody>
      </p:sp>
    </p:spTree>
    <p:extLst>
      <p:ext uri="{BB962C8B-B14F-4D97-AF65-F5344CB8AC3E}">
        <p14:creationId xmlns:p14="http://schemas.microsoft.com/office/powerpoint/2010/main" val="155679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about genetic information: can’t be sold in the US. Needs to be anonymous. However, as seen with the Facebook issues, this anonymity not always guaranteed and easily compromised. The UK database was compromised in 2007 by industrial servants to start a rival firm though they were eventually caught. Not just adults – 150,000 children in 2007. Almost anything can get you added to the UK National DNA Database ranging from theft to public intoxication to taking part in an illegal political demonstration.</a:t>
            </a:r>
          </a:p>
        </p:txBody>
      </p:sp>
      <p:sp>
        <p:nvSpPr>
          <p:cNvPr id="4" name="Slide Number Placeholder 3"/>
          <p:cNvSpPr>
            <a:spLocks noGrp="1"/>
          </p:cNvSpPr>
          <p:nvPr>
            <p:ph type="sldNum" sz="quarter" idx="10"/>
          </p:nvPr>
        </p:nvSpPr>
        <p:spPr/>
        <p:txBody>
          <a:bodyPr/>
          <a:lstStyle/>
          <a:p>
            <a:fld id="{1286ED2B-1FDC-4F29-AD99-C8000FC4D103}" type="slidenum">
              <a:rPr lang="en-US" smtClean="0"/>
              <a:t>25</a:t>
            </a:fld>
            <a:endParaRPr lang="en-US"/>
          </a:p>
        </p:txBody>
      </p:sp>
    </p:spTree>
    <p:extLst>
      <p:ext uri="{BB962C8B-B14F-4D97-AF65-F5344CB8AC3E}">
        <p14:creationId xmlns:p14="http://schemas.microsoft.com/office/powerpoint/2010/main" val="1983743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Targeted advertisements are a big player.</a:t>
            </a:r>
          </a:p>
        </p:txBody>
      </p:sp>
      <p:sp>
        <p:nvSpPr>
          <p:cNvPr id="4" name="Slide Number Placeholder 3"/>
          <p:cNvSpPr>
            <a:spLocks noGrp="1"/>
          </p:cNvSpPr>
          <p:nvPr>
            <p:ph type="sldNum" sz="quarter" idx="10"/>
          </p:nvPr>
        </p:nvSpPr>
        <p:spPr/>
        <p:txBody>
          <a:bodyPr/>
          <a:lstStyle/>
          <a:p>
            <a:fld id="{1286ED2B-1FDC-4F29-AD99-C8000FC4D103}" type="slidenum">
              <a:rPr lang="en-US" smtClean="0"/>
              <a:t>26</a:t>
            </a:fld>
            <a:endParaRPr lang="en-US"/>
          </a:p>
        </p:txBody>
      </p:sp>
    </p:spTree>
    <p:extLst>
      <p:ext uri="{BB962C8B-B14F-4D97-AF65-F5344CB8AC3E}">
        <p14:creationId xmlns:p14="http://schemas.microsoft.com/office/powerpoint/2010/main" val="2706577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just a few known unethical data uses. Many others are For profiling and discrimination, it’s worth noting that in 2007, black men made up 40% of the UK’s national database while representing about 3.5% of the population. These data uses represent the top, known unethical uses of data.</a:t>
            </a:r>
          </a:p>
        </p:txBody>
      </p:sp>
      <p:sp>
        <p:nvSpPr>
          <p:cNvPr id="4" name="Slide Number Placeholder 3"/>
          <p:cNvSpPr>
            <a:spLocks noGrp="1"/>
          </p:cNvSpPr>
          <p:nvPr>
            <p:ph type="sldNum" sz="quarter" idx="10"/>
          </p:nvPr>
        </p:nvSpPr>
        <p:spPr/>
        <p:txBody>
          <a:bodyPr/>
          <a:lstStyle/>
          <a:p>
            <a:fld id="{1286ED2B-1FDC-4F29-AD99-C8000FC4D103}" type="slidenum">
              <a:rPr lang="en-US" smtClean="0"/>
              <a:t>27</a:t>
            </a:fld>
            <a:endParaRPr lang="en-US"/>
          </a:p>
        </p:txBody>
      </p:sp>
    </p:spTree>
    <p:extLst>
      <p:ext uri="{BB962C8B-B14F-4D97-AF65-F5344CB8AC3E}">
        <p14:creationId xmlns:p14="http://schemas.microsoft.com/office/powerpoint/2010/main" val="1709217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participating, we can shape the direction of data usage.</a:t>
            </a:r>
          </a:p>
        </p:txBody>
      </p:sp>
      <p:sp>
        <p:nvSpPr>
          <p:cNvPr id="4" name="Slide Number Placeholder 3"/>
          <p:cNvSpPr>
            <a:spLocks noGrp="1"/>
          </p:cNvSpPr>
          <p:nvPr>
            <p:ph type="sldNum" sz="quarter" idx="10"/>
          </p:nvPr>
        </p:nvSpPr>
        <p:spPr/>
        <p:txBody>
          <a:bodyPr/>
          <a:lstStyle/>
          <a:p>
            <a:fld id="{1286ED2B-1FDC-4F29-AD99-C8000FC4D103}" type="slidenum">
              <a:rPr lang="en-US" smtClean="0"/>
              <a:t>28</a:t>
            </a:fld>
            <a:endParaRPr lang="en-US"/>
          </a:p>
        </p:txBody>
      </p:sp>
    </p:spTree>
    <p:extLst>
      <p:ext uri="{BB962C8B-B14F-4D97-AF65-F5344CB8AC3E}">
        <p14:creationId xmlns:p14="http://schemas.microsoft.com/office/powerpoint/2010/main" val="311466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show you a clip from the Netflix show Black Mirror. The episode is called </a:t>
            </a:r>
            <a:r>
              <a:rPr lang="en-US" i="0" dirty="0"/>
              <a:t>Nosedive. Warning: language.</a:t>
            </a:r>
            <a:endParaRPr lang="en-US" dirty="0"/>
          </a:p>
        </p:txBody>
      </p:sp>
      <p:sp>
        <p:nvSpPr>
          <p:cNvPr id="4" name="Slide Number Placeholder 3"/>
          <p:cNvSpPr>
            <a:spLocks noGrp="1"/>
          </p:cNvSpPr>
          <p:nvPr>
            <p:ph type="sldNum" sz="quarter" idx="10"/>
          </p:nvPr>
        </p:nvSpPr>
        <p:spPr/>
        <p:txBody>
          <a:bodyPr/>
          <a:lstStyle/>
          <a:p>
            <a:fld id="{1286ED2B-1FDC-4F29-AD99-C8000FC4D103}" type="slidenum">
              <a:rPr lang="en-US" smtClean="0"/>
              <a:t>29</a:t>
            </a:fld>
            <a:endParaRPr lang="en-US"/>
          </a:p>
        </p:txBody>
      </p:sp>
    </p:spTree>
    <p:extLst>
      <p:ext uri="{BB962C8B-B14F-4D97-AF65-F5344CB8AC3E}">
        <p14:creationId xmlns:p14="http://schemas.microsoft.com/office/powerpoint/2010/main" val="302001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is provided by the American Library Association. This definition dates back to 2015 and has shifted somewhat to focus on the evaluation component. Literacy is differentiated from technological proficiency. You don’t need to be a tech-guru to have a high level of digital literacy or teach digital literacy.</a:t>
            </a:r>
          </a:p>
        </p:txBody>
      </p:sp>
      <p:sp>
        <p:nvSpPr>
          <p:cNvPr id="4" name="Slide Number Placeholder 3"/>
          <p:cNvSpPr>
            <a:spLocks noGrp="1"/>
          </p:cNvSpPr>
          <p:nvPr>
            <p:ph type="sldNum" sz="quarter" idx="10"/>
          </p:nvPr>
        </p:nvSpPr>
        <p:spPr/>
        <p:txBody>
          <a:bodyPr/>
          <a:lstStyle/>
          <a:p>
            <a:fld id="{1286ED2B-1FDC-4F29-AD99-C8000FC4D103}" type="slidenum">
              <a:rPr lang="en-US" smtClean="0"/>
              <a:t>3</a:t>
            </a:fld>
            <a:endParaRPr lang="en-US"/>
          </a:p>
        </p:txBody>
      </p:sp>
    </p:spTree>
    <p:extLst>
      <p:ext uri="{BB962C8B-B14F-4D97-AF65-F5344CB8AC3E}">
        <p14:creationId xmlns:p14="http://schemas.microsoft.com/office/powerpoint/2010/main" val="2150806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30</a:t>
            </a:fld>
            <a:endParaRPr lang="en-US"/>
          </a:p>
        </p:txBody>
      </p:sp>
    </p:spTree>
    <p:extLst>
      <p:ext uri="{BB962C8B-B14F-4D97-AF65-F5344CB8AC3E}">
        <p14:creationId xmlns:p14="http://schemas.microsoft.com/office/powerpoint/2010/main" val="1330588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Meant as a way to determine individual’s political beliefs, ability to perform well in business, whether individuals should have access to certain rights like free travel or private education, etc.</a:t>
            </a:r>
          </a:p>
        </p:txBody>
      </p:sp>
      <p:sp>
        <p:nvSpPr>
          <p:cNvPr id="4" name="Slide Number Placeholder 3"/>
          <p:cNvSpPr>
            <a:spLocks noGrp="1"/>
          </p:cNvSpPr>
          <p:nvPr>
            <p:ph type="sldNum" sz="quarter" idx="10"/>
          </p:nvPr>
        </p:nvSpPr>
        <p:spPr/>
        <p:txBody>
          <a:bodyPr/>
          <a:lstStyle/>
          <a:p>
            <a:fld id="{1286ED2B-1FDC-4F29-AD99-C8000FC4D103}" type="slidenum">
              <a:rPr lang="en-US" smtClean="0"/>
              <a:t>31</a:t>
            </a:fld>
            <a:endParaRPr lang="en-US"/>
          </a:p>
        </p:txBody>
      </p:sp>
    </p:spTree>
    <p:extLst>
      <p:ext uri="{BB962C8B-B14F-4D97-AF65-F5344CB8AC3E}">
        <p14:creationId xmlns:p14="http://schemas.microsoft.com/office/powerpoint/2010/main" val="2594774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32</a:t>
            </a:fld>
            <a:endParaRPr lang="en-US"/>
          </a:p>
        </p:txBody>
      </p:sp>
    </p:spTree>
    <p:extLst>
      <p:ext uri="{BB962C8B-B14F-4D97-AF65-F5344CB8AC3E}">
        <p14:creationId xmlns:p14="http://schemas.microsoft.com/office/powerpoint/2010/main" val="3822362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33</a:t>
            </a:fld>
            <a:endParaRPr lang="en-US"/>
          </a:p>
        </p:txBody>
      </p:sp>
    </p:spTree>
    <p:extLst>
      <p:ext uri="{BB962C8B-B14F-4D97-AF65-F5344CB8AC3E}">
        <p14:creationId xmlns:p14="http://schemas.microsoft.com/office/powerpoint/2010/main" val="1497843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34</a:t>
            </a:fld>
            <a:endParaRPr lang="en-US"/>
          </a:p>
        </p:txBody>
      </p:sp>
    </p:spTree>
    <p:extLst>
      <p:ext uri="{BB962C8B-B14F-4D97-AF65-F5344CB8AC3E}">
        <p14:creationId xmlns:p14="http://schemas.microsoft.com/office/powerpoint/2010/main" val="1545280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right to be forgotten request only applies to EU citizens.</a:t>
            </a:r>
          </a:p>
        </p:txBody>
      </p:sp>
      <p:sp>
        <p:nvSpPr>
          <p:cNvPr id="4" name="Slide Number Placeholder 3"/>
          <p:cNvSpPr>
            <a:spLocks noGrp="1"/>
          </p:cNvSpPr>
          <p:nvPr>
            <p:ph type="sldNum" sz="quarter" idx="10"/>
          </p:nvPr>
        </p:nvSpPr>
        <p:spPr/>
        <p:txBody>
          <a:bodyPr/>
          <a:lstStyle/>
          <a:p>
            <a:fld id="{1286ED2B-1FDC-4F29-AD99-C8000FC4D103}" type="slidenum">
              <a:rPr lang="en-US" smtClean="0"/>
              <a:t>35</a:t>
            </a:fld>
            <a:endParaRPr lang="en-US"/>
          </a:p>
        </p:txBody>
      </p:sp>
    </p:spTree>
    <p:extLst>
      <p:ext uri="{BB962C8B-B14F-4D97-AF65-F5344CB8AC3E}">
        <p14:creationId xmlns:p14="http://schemas.microsoft.com/office/powerpoint/2010/main" val="3880692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36</a:t>
            </a:fld>
            <a:endParaRPr lang="en-US"/>
          </a:p>
        </p:txBody>
      </p:sp>
    </p:spTree>
    <p:extLst>
      <p:ext uri="{BB962C8B-B14F-4D97-AF65-F5344CB8AC3E}">
        <p14:creationId xmlns:p14="http://schemas.microsoft.com/office/powerpoint/2010/main" val="40253294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37</a:t>
            </a:fld>
            <a:endParaRPr lang="en-US"/>
          </a:p>
        </p:txBody>
      </p:sp>
    </p:spTree>
    <p:extLst>
      <p:ext uri="{BB962C8B-B14F-4D97-AF65-F5344CB8AC3E}">
        <p14:creationId xmlns:p14="http://schemas.microsoft.com/office/powerpoint/2010/main" val="195876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6ED2B-1FDC-4F29-AD99-C8000FC4D103}" type="slidenum">
              <a:rPr lang="en-US" smtClean="0"/>
              <a:t>4</a:t>
            </a:fld>
            <a:endParaRPr lang="en-US"/>
          </a:p>
        </p:txBody>
      </p:sp>
    </p:spTree>
    <p:extLst>
      <p:ext uri="{BB962C8B-B14F-4D97-AF65-F5344CB8AC3E}">
        <p14:creationId xmlns:p14="http://schemas.microsoft.com/office/powerpoint/2010/main" val="33958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argue that digital citizenship is simply good citizenship. If so, it relates directly to how we teach broader citizenship. Our lives are wrapped up in the digital world to the point where it’s hard to consider life without digital technologies. The term digital may drop off in the future because it replicates an outmoded dichotomy between analog and digital. The digital world is such a part of our lives that it may no longer make sense to differentiate between the two.</a:t>
            </a:r>
          </a:p>
          <a:p>
            <a:r>
              <a:rPr lang="en-US" dirty="0"/>
              <a:t>These topics are really important for our students. Social media and digital life in general have an enormous impact on everyday life. We need to play a part in shaping this future.</a:t>
            </a:r>
          </a:p>
        </p:txBody>
      </p:sp>
      <p:sp>
        <p:nvSpPr>
          <p:cNvPr id="4" name="Slide Number Placeholder 3"/>
          <p:cNvSpPr>
            <a:spLocks noGrp="1"/>
          </p:cNvSpPr>
          <p:nvPr>
            <p:ph type="sldNum" sz="quarter" idx="10"/>
          </p:nvPr>
        </p:nvSpPr>
        <p:spPr/>
        <p:txBody>
          <a:bodyPr/>
          <a:lstStyle/>
          <a:p>
            <a:fld id="{1286ED2B-1FDC-4F29-AD99-C8000FC4D103}" type="slidenum">
              <a:rPr lang="en-US" smtClean="0"/>
              <a:t>5</a:t>
            </a:fld>
            <a:endParaRPr lang="en-US"/>
          </a:p>
        </p:txBody>
      </p:sp>
    </p:spTree>
    <p:extLst>
      <p:ext uri="{BB962C8B-B14F-4D97-AF65-F5344CB8AC3E}">
        <p14:creationId xmlns:p14="http://schemas.microsoft.com/office/powerpoint/2010/main" val="287987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86ED2B-1FDC-4F29-AD99-C8000FC4D103}" type="slidenum">
              <a:rPr lang="en-US" smtClean="0"/>
              <a:t>6</a:t>
            </a:fld>
            <a:endParaRPr lang="en-US"/>
          </a:p>
        </p:txBody>
      </p:sp>
    </p:spTree>
    <p:extLst>
      <p:ext uri="{BB962C8B-B14F-4D97-AF65-F5344CB8AC3E}">
        <p14:creationId xmlns:p14="http://schemas.microsoft.com/office/powerpoint/2010/main" val="233857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from Pew Research. Notably, Facebook fell from 2015. It was at 71% now at 51%. And among these social media sites, according to a recent UK study reported on by the BBC, Instagram is the worst for young people’s mental health. It triggers feelings of “inadequacy and anxiety.” What do people tend to post about on Instagram? </a:t>
            </a:r>
          </a:p>
          <a:p>
            <a:r>
              <a:rPr lang="en-US" dirty="0"/>
              <a:t>Imbalanced portrayals of people.</a:t>
            </a:r>
          </a:p>
        </p:txBody>
      </p:sp>
      <p:sp>
        <p:nvSpPr>
          <p:cNvPr id="4" name="Slide Number Placeholder 3"/>
          <p:cNvSpPr>
            <a:spLocks noGrp="1"/>
          </p:cNvSpPr>
          <p:nvPr>
            <p:ph type="sldNum" sz="quarter" idx="10"/>
          </p:nvPr>
        </p:nvSpPr>
        <p:spPr/>
        <p:txBody>
          <a:bodyPr/>
          <a:lstStyle/>
          <a:p>
            <a:fld id="{1286ED2B-1FDC-4F29-AD99-C8000FC4D103}" type="slidenum">
              <a:rPr lang="en-US" smtClean="0"/>
              <a:t>7</a:t>
            </a:fld>
            <a:endParaRPr lang="en-US"/>
          </a:p>
        </p:txBody>
      </p:sp>
    </p:spTree>
    <p:extLst>
      <p:ext uri="{BB962C8B-B14F-4D97-AF65-F5344CB8AC3E}">
        <p14:creationId xmlns:p14="http://schemas.microsoft.com/office/powerpoint/2010/main" val="3098873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for all users.</a:t>
            </a:r>
          </a:p>
        </p:txBody>
      </p:sp>
      <p:sp>
        <p:nvSpPr>
          <p:cNvPr id="4" name="Slide Number Placeholder 3"/>
          <p:cNvSpPr>
            <a:spLocks noGrp="1"/>
          </p:cNvSpPr>
          <p:nvPr>
            <p:ph type="sldNum" sz="quarter" idx="10"/>
          </p:nvPr>
        </p:nvSpPr>
        <p:spPr/>
        <p:txBody>
          <a:bodyPr/>
          <a:lstStyle/>
          <a:p>
            <a:fld id="{1286ED2B-1FDC-4F29-AD99-C8000FC4D103}" type="slidenum">
              <a:rPr lang="en-US" smtClean="0"/>
              <a:t>8</a:t>
            </a:fld>
            <a:endParaRPr lang="en-US"/>
          </a:p>
        </p:txBody>
      </p:sp>
    </p:spTree>
    <p:extLst>
      <p:ext uri="{BB962C8B-B14F-4D97-AF65-F5344CB8AC3E}">
        <p14:creationId xmlns:p14="http://schemas.microsoft.com/office/powerpoint/2010/main" val="147548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45% of teens say they use the internet “almost constantly,” a figure that has nearly doubled from the 24% who said this in the 2014-2015 survey.</a:t>
            </a:r>
          </a:p>
          <a:p>
            <a:r>
              <a:rPr lang="en-US" i="1" dirty="0"/>
              <a:t>Half of teenage girls (50%) are near-constant online users, compared with 39% of teenage boys.</a:t>
            </a:r>
          </a:p>
        </p:txBody>
      </p:sp>
      <p:sp>
        <p:nvSpPr>
          <p:cNvPr id="4" name="Slide Number Placeholder 3"/>
          <p:cNvSpPr>
            <a:spLocks noGrp="1"/>
          </p:cNvSpPr>
          <p:nvPr>
            <p:ph type="sldNum" sz="quarter" idx="10"/>
          </p:nvPr>
        </p:nvSpPr>
        <p:spPr/>
        <p:txBody>
          <a:bodyPr/>
          <a:lstStyle/>
          <a:p>
            <a:fld id="{1286ED2B-1FDC-4F29-AD99-C8000FC4D103}" type="slidenum">
              <a:rPr lang="en-US" smtClean="0"/>
              <a:t>9</a:t>
            </a:fld>
            <a:endParaRPr lang="en-US"/>
          </a:p>
        </p:txBody>
      </p:sp>
    </p:spTree>
    <p:extLst>
      <p:ext uri="{BB962C8B-B14F-4D97-AF65-F5344CB8AC3E}">
        <p14:creationId xmlns:p14="http://schemas.microsoft.com/office/powerpoint/2010/main" val="267419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BC02D84-910C-4A0E-BE06-D490C2184F46}" type="datetimeFigureOut">
              <a:rPr lang="en-US" smtClean="0"/>
              <a:t>8/29/2018</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D594AC1-2742-4EE1-A5C4-5CBB7895C93E}" type="slidenum">
              <a:rPr lang="en-US" smtClean="0"/>
              <a:t>‹#›</a:t>
            </a:fld>
            <a:endParaRPr lang="en-US"/>
          </a:p>
        </p:txBody>
      </p:sp>
    </p:spTree>
    <p:extLst>
      <p:ext uri="{BB962C8B-B14F-4D97-AF65-F5344CB8AC3E}">
        <p14:creationId xmlns:p14="http://schemas.microsoft.com/office/powerpoint/2010/main" val="2946749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02D84-910C-4A0E-BE06-D490C2184F4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4067372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02D84-910C-4A0E-BE06-D490C2184F4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239299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C02D84-910C-4A0E-BE06-D490C2184F4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3337706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C02D84-910C-4A0E-BE06-D490C2184F46}"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123207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C02D84-910C-4A0E-BE06-D490C2184F46}"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405381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C02D84-910C-4A0E-BE06-D490C2184F46}"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53521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C02D84-910C-4A0E-BE06-D490C2184F46}"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3251283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C02D84-910C-4A0E-BE06-D490C2184F46}"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94AC1-2742-4EE1-A5C4-5CBB7895C93E}" type="slidenum">
              <a:rPr lang="en-US" smtClean="0"/>
              <a:t>‹#›</a:t>
            </a:fld>
            <a:endParaRPr lang="en-US"/>
          </a:p>
        </p:txBody>
      </p:sp>
    </p:spTree>
    <p:extLst>
      <p:ext uri="{BB962C8B-B14F-4D97-AF65-F5344CB8AC3E}">
        <p14:creationId xmlns:p14="http://schemas.microsoft.com/office/powerpoint/2010/main" val="48750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CBC02D84-910C-4A0E-BE06-D490C2184F46}"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D594AC1-2742-4EE1-A5C4-5CBB7895C93E}" type="slidenum">
              <a:rPr lang="en-US" smtClean="0"/>
              <a:t>‹#›</a:t>
            </a:fld>
            <a:endParaRPr lang="en-US"/>
          </a:p>
        </p:txBody>
      </p:sp>
    </p:spTree>
    <p:extLst>
      <p:ext uri="{BB962C8B-B14F-4D97-AF65-F5344CB8AC3E}">
        <p14:creationId xmlns:p14="http://schemas.microsoft.com/office/powerpoint/2010/main" val="338805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BC02D84-910C-4A0E-BE06-D490C2184F46}" type="datetimeFigureOut">
              <a:rPr lang="en-US" smtClean="0"/>
              <a:t>8/29/2018</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D594AC1-2742-4EE1-A5C4-5CBB7895C93E}" type="slidenum">
              <a:rPr lang="en-US" smtClean="0"/>
              <a:t>‹#›</a:t>
            </a:fld>
            <a:endParaRPr lang="en-US"/>
          </a:p>
        </p:txBody>
      </p:sp>
    </p:spTree>
    <p:extLst>
      <p:ext uri="{BB962C8B-B14F-4D97-AF65-F5344CB8AC3E}">
        <p14:creationId xmlns:p14="http://schemas.microsoft.com/office/powerpoint/2010/main" val="5943353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CBC02D84-910C-4A0E-BE06-D490C2184F46}" type="datetimeFigureOut">
              <a:rPr lang="en-US" smtClean="0"/>
              <a:t>8/29/2018</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D594AC1-2742-4EE1-A5C4-5CBB7895C93E}" type="slidenum">
              <a:rPr lang="en-US" smtClean="0"/>
              <a:t>‹#›</a:t>
            </a:fld>
            <a:endParaRPr lang="en-US"/>
          </a:p>
        </p:txBody>
      </p:sp>
    </p:spTree>
    <p:extLst>
      <p:ext uri="{BB962C8B-B14F-4D97-AF65-F5344CB8AC3E}">
        <p14:creationId xmlns:p14="http://schemas.microsoft.com/office/powerpoint/2010/main" val="165867863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nopes.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actcheck.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nopes.com/fact-check/fred-rogers-rumo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rticles.mercola.com/sites/articles/archive/2018/05/24/how-excess-iron-raises-alzheimers-risk.aspx" TargetMode="External"/><Relationship Id="rId4" Type="http://schemas.openxmlformats.org/officeDocument/2006/relationships/hyperlink" Target="https://www.factcheck.org/2018/04/video-trump-on-amazon/"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AkwWcHekMdo"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YrpK90bHO2U?rel=0;start=0;end=91"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ideo" Target="https://www.youtube.com/embed/YrpK90bHO2U?rel=0;start=105" TargetMode="Externa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E32A-1E46-4950-BD98-7766978BFD53}"/>
              </a:ext>
            </a:extLst>
          </p:cNvPr>
          <p:cNvSpPr>
            <a:spLocks noGrp="1"/>
          </p:cNvSpPr>
          <p:nvPr>
            <p:ph type="ctrTitle"/>
          </p:nvPr>
        </p:nvSpPr>
        <p:spPr/>
        <p:txBody>
          <a:bodyPr>
            <a:normAutofit/>
          </a:bodyPr>
          <a:lstStyle/>
          <a:p>
            <a:r>
              <a:rPr lang="en-US" dirty="0"/>
              <a:t>Digital Literacy</a:t>
            </a:r>
          </a:p>
        </p:txBody>
      </p:sp>
      <p:sp>
        <p:nvSpPr>
          <p:cNvPr id="3" name="Subtitle 2">
            <a:extLst>
              <a:ext uri="{FF2B5EF4-FFF2-40B4-BE49-F238E27FC236}">
                <a16:creationId xmlns:a16="http://schemas.microsoft.com/office/drawing/2014/main" id="{1C3C9979-E79E-4462-B9C6-F65112934E9A}"/>
              </a:ext>
            </a:extLst>
          </p:cNvPr>
          <p:cNvSpPr>
            <a:spLocks noGrp="1"/>
          </p:cNvSpPr>
          <p:nvPr>
            <p:ph type="subTitle" idx="1"/>
          </p:nvPr>
        </p:nvSpPr>
        <p:spPr/>
        <p:txBody>
          <a:bodyPr/>
          <a:lstStyle/>
          <a:p>
            <a:r>
              <a:rPr lang="en-US" dirty="0"/>
              <a:t>Fake News, Data Privacy, and Social Media in the Classroom</a:t>
            </a:r>
          </a:p>
        </p:txBody>
      </p:sp>
    </p:spTree>
    <p:extLst>
      <p:ext uri="{BB962C8B-B14F-4D97-AF65-F5344CB8AC3E}">
        <p14:creationId xmlns:p14="http://schemas.microsoft.com/office/powerpoint/2010/main" val="146378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5905B-8411-43EE-949D-DBAD9C460EE4}"/>
              </a:ext>
            </a:extLst>
          </p:cNvPr>
          <p:cNvSpPr>
            <a:spLocks noGrp="1"/>
          </p:cNvSpPr>
          <p:nvPr>
            <p:ph type="title"/>
          </p:nvPr>
        </p:nvSpPr>
        <p:spPr/>
        <p:txBody>
          <a:bodyPr/>
          <a:lstStyle/>
          <a:p>
            <a:r>
              <a:rPr lang="en-US" dirty="0"/>
              <a:t>Teens and Social Media</a:t>
            </a:r>
          </a:p>
        </p:txBody>
      </p:sp>
      <p:sp>
        <p:nvSpPr>
          <p:cNvPr id="10" name="Text Placeholder 9">
            <a:extLst>
              <a:ext uri="{FF2B5EF4-FFF2-40B4-BE49-F238E27FC236}">
                <a16:creationId xmlns:a16="http://schemas.microsoft.com/office/drawing/2014/main" id="{FC580B1B-B5D1-4721-A7AB-161554FB148A}"/>
              </a:ext>
            </a:extLst>
          </p:cNvPr>
          <p:cNvSpPr>
            <a:spLocks noGrp="1"/>
          </p:cNvSpPr>
          <p:nvPr>
            <p:ph type="body" sz="half" idx="2"/>
          </p:nvPr>
        </p:nvSpPr>
        <p:spPr/>
        <p:txBody>
          <a:bodyPr/>
          <a:lstStyle/>
          <a:p>
            <a:endParaRPr lang="en-US"/>
          </a:p>
        </p:txBody>
      </p:sp>
      <p:pic>
        <p:nvPicPr>
          <p:cNvPr id="8" name="Picture 7">
            <a:extLst>
              <a:ext uri="{FF2B5EF4-FFF2-40B4-BE49-F238E27FC236}">
                <a16:creationId xmlns:a16="http://schemas.microsoft.com/office/drawing/2014/main" id="{05F5310F-3768-4BB2-9DE7-D5A4FF4CAD80}"/>
              </a:ext>
            </a:extLst>
          </p:cNvPr>
          <p:cNvPicPr>
            <a:picLocks noChangeAspect="1"/>
          </p:cNvPicPr>
          <p:nvPr/>
        </p:nvPicPr>
        <p:blipFill>
          <a:blip r:embed="rId3"/>
          <a:stretch>
            <a:fillRect/>
          </a:stretch>
        </p:blipFill>
        <p:spPr>
          <a:xfrm>
            <a:off x="1024399" y="151793"/>
            <a:ext cx="4570156" cy="6706207"/>
          </a:xfrm>
          <a:prstGeom prst="rect">
            <a:avLst/>
          </a:prstGeom>
        </p:spPr>
      </p:pic>
    </p:spTree>
    <p:extLst>
      <p:ext uri="{BB962C8B-B14F-4D97-AF65-F5344CB8AC3E}">
        <p14:creationId xmlns:p14="http://schemas.microsoft.com/office/powerpoint/2010/main" val="20853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8FCAA2-4673-4553-ADCF-4A9755990985}"/>
              </a:ext>
            </a:extLst>
          </p:cNvPr>
          <p:cNvSpPr>
            <a:spLocks noGrp="1"/>
          </p:cNvSpPr>
          <p:nvPr>
            <p:ph type="title"/>
          </p:nvPr>
        </p:nvSpPr>
        <p:spPr/>
        <p:txBody>
          <a:bodyPr/>
          <a:lstStyle/>
          <a:p>
            <a:r>
              <a:rPr lang="en-US" dirty="0"/>
              <a:t>Modeling healthy behavior</a:t>
            </a:r>
          </a:p>
        </p:txBody>
      </p:sp>
      <p:sp>
        <p:nvSpPr>
          <p:cNvPr id="6" name="Text Placeholder 5">
            <a:extLst>
              <a:ext uri="{FF2B5EF4-FFF2-40B4-BE49-F238E27FC236}">
                <a16:creationId xmlns:a16="http://schemas.microsoft.com/office/drawing/2014/main" id="{F03235D1-2EFF-473C-A8EF-F5BF90387855}"/>
              </a:ext>
            </a:extLst>
          </p:cNvPr>
          <p:cNvSpPr>
            <a:spLocks noGrp="1"/>
          </p:cNvSpPr>
          <p:nvPr>
            <p:ph type="body" idx="1"/>
          </p:nvPr>
        </p:nvSpPr>
        <p:spPr/>
        <p:txBody>
          <a:bodyPr/>
          <a:lstStyle/>
          <a:p>
            <a:r>
              <a:rPr lang="en-US" dirty="0"/>
              <a:t>By utilizing social media in the classroom, we model good behavior.</a:t>
            </a:r>
          </a:p>
        </p:txBody>
      </p:sp>
    </p:spTree>
    <p:extLst>
      <p:ext uri="{BB962C8B-B14F-4D97-AF65-F5344CB8AC3E}">
        <p14:creationId xmlns:p14="http://schemas.microsoft.com/office/powerpoint/2010/main" val="2598606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9330-1F85-42FF-863B-0D735FC961CF}"/>
              </a:ext>
            </a:extLst>
          </p:cNvPr>
          <p:cNvSpPr>
            <a:spLocks noGrp="1"/>
          </p:cNvSpPr>
          <p:nvPr>
            <p:ph type="title"/>
          </p:nvPr>
        </p:nvSpPr>
        <p:spPr/>
        <p:txBody>
          <a:bodyPr/>
          <a:lstStyle/>
          <a:p>
            <a:r>
              <a:rPr lang="en-US" dirty="0"/>
              <a:t>Social media ideas</a:t>
            </a:r>
          </a:p>
        </p:txBody>
      </p:sp>
      <p:sp>
        <p:nvSpPr>
          <p:cNvPr id="3" name="Content Placeholder 2">
            <a:extLst>
              <a:ext uri="{FF2B5EF4-FFF2-40B4-BE49-F238E27FC236}">
                <a16:creationId xmlns:a16="http://schemas.microsoft.com/office/drawing/2014/main" id="{8927C9F9-7556-4EB1-9BA7-7A93E0104A04}"/>
              </a:ext>
            </a:extLst>
          </p:cNvPr>
          <p:cNvSpPr>
            <a:spLocks noGrp="1"/>
          </p:cNvSpPr>
          <p:nvPr>
            <p:ph idx="1"/>
          </p:nvPr>
        </p:nvSpPr>
        <p:spPr/>
        <p:txBody>
          <a:bodyPr/>
          <a:lstStyle/>
          <a:p>
            <a:r>
              <a:rPr lang="en-US" dirty="0"/>
              <a:t>Tweeting from the perspective of historical characters (popular).</a:t>
            </a:r>
          </a:p>
          <a:p>
            <a:r>
              <a:rPr lang="en-US" dirty="0"/>
              <a:t>Create and share videos, podcasts, other media.</a:t>
            </a:r>
          </a:p>
          <a:p>
            <a:r>
              <a:rPr lang="en-US" dirty="0"/>
              <a:t>Work on projects with other classes globally.</a:t>
            </a:r>
          </a:p>
          <a:p>
            <a:r>
              <a:rPr lang="en-US" dirty="0"/>
              <a:t>Create a Wiki on a topic.</a:t>
            </a:r>
          </a:p>
          <a:p>
            <a:r>
              <a:rPr lang="en-US" dirty="0"/>
              <a:t>Create polls and share results.</a:t>
            </a:r>
          </a:p>
          <a:p>
            <a:r>
              <a:rPr lang="en-US" dirty="0"/>
              <a:t>Videoconferencing.</a:t>
            </a:r>
          </a:p>
          <a:p>
            <a:endParaRPr lang="en-US" dirty="0"/>
          </a:p>
        </p:txBody>
      </p:sp>
    </p:spTree>
    <p:extLst>
      <p:ext uri="{BB962C8B-B14F-4D97-AF65-F5344CB8AC3E}">
        <p14:creationId xmlns:p14="http://schemas.microsoft.com/office/powerpoint/2010/main" val="4270584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2CD0-9CAA-4FEC-A6E7-8AAD054D0EA3}"/>
              </a:ext>
            </a:extLst>
          </p:cNvPr>
          <p:cNvSpPr>
            <a:spLocks noGrp="1"/>
          </p:cNvSpPr>
          <p:nvPr>
            <p:ph type="title"/>
          </p:nvPr>
        </p:nvSpPr>
        <p:spPr/>
        <p:txBody>
          <a:bodyPr>
            <a:normAutofit/>
          </a:bodyPr>
          <a:lstStyle/>
          <a:p>
            <a:r>
              <a:rPr lang="en-US" dirty="0"/>
              <a:t>HQ</a:t>
            </a:r>
          </a:p>
        </p:txBody>
      </p:sp>
      <p:sp>
        <p:nvSpPr>
          <p:cNvPr id="3" name="Picture Placeholder 2">
            <a:extLst>
              <a:ext uri="{FF2B5EF4-FFF2-40B4-BE49-F238E27FC236}">
                <a16:creationId xmlns:a16="http://schemas.microsoft.com/office/drawing/2014/main" id="{A8E597D6-5929-4347-9C42-29072E2CABFA}"/>
              </a:ext>
            </a:extLst>
          </p:cNvPr>
          <p:cNvSpPr>
            <a:spLocks noGrp="1"/>
          </p:cNvSpPr>
          <p:nvPr>
            <p:ph type="pic" idx="1"/>
          </p:nvPr>
        </p:nvSpPr>
        <p:spPr/>
      </p:sp>
      <p:sp>
        <p:nvSpPr>
          <p:cNvPr id="5" name="Text Placeholder 4">
            <a:extLst>
              <a:ext uri="{FF2B5EF4-FFF2-40B4-BE49-F238E27FC236}">
                <a16:creationId xmlns:a16="http://schemas.microsoft.com/office/drawing/2014/main" id="{83D3210C-D75C-486A-96E6-34181A33C484}"/>
              </a:ext>
            </a:extLst>
          </p:cNvPr>
          <p:cNvSpPr>
            <a:spLocks noGrp="1"/>
          </p:cNvSpPr>
          <p:nvPr>
            <p:ph type="body" sz="half" idx="2"/>
          </p:nvPr>
        </p:nvSpPr>
        <p:spPr/>
        <p:txBody>
          <a:bodyPr/>
          <a:lstStyle/>
          <a:p>
            <a:endParaRPr lang="en-US"/>
          </a:p>
        </p:txBody>
      </p:sp>
      <p:pic>
        <p:nvPicPr>
          <p:cNvPr id="4" name="Picture 3">
            <a:extLst>
              <a:ext uri="{FF2B5EF4-FFF2-40B4-BE49-F238E27FC236}">
                <a16:creationId xmlns:a16="http://schemas.microsoft.com/office/drawing/2014/main" id="{113964C0-8CF9-40A5-809E-94865C936778}"/>
              </a:ext>
            </a:extLst>
          </p:cNvPr>
          <p:cNvPicPr>
            <a:picLocks noChangeAspect="1"/>
          </p:cNvPicPr>
          <p:nvPr/>
        </p:nvPicPr>
        <p:blipFill>
          <a:blip r:embed="rId3"/>
          <a:stretch>
            <a:fillRect/>
          </a:stretch>
        </p:blipFill>
        <p:spPr>
          <a:xfrm>
            <a:off x="380025" y="643275"/>
            <a:ext cx="2864287" cy="4652348"/>
          </a:xfrm>
          <a:prstGeom prst="rect">
            <a:avLst/>
          </a:prstGeom>
        </p:spPr>
      </p:pic>
      <p:pic>
        <p:nvPicPr>
          <p:cNvPr id="8" name="Picture 7">
            <a:extLst>
              <a:ext uri="{FF2B5EF4-FFF2-40B4-BE49-F238E27FC236}">
                <a16:creationId xmlns:a16="http://schemas.microsoft.com/office/drawing/2014/main" id="{25A0228B-E18F-4511-A684-D3258B42C4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4582" y="678603"/>
            <a:ext cx="6978524" cy="4652349"/>
          </a:xfrm>
          <a:prstGeom prst="rect">
            <a:avLst/>
          </a:prstGeom>
        </p:spPr>
      </p:pic>
    </p:spTree>
    <p:extLst>
      <p:ext uri="{BB962C8B-B14F-4D97-AF65-F5344CB8AC3E}">
        <p14:creationId xmlns:p14="http://schemas.microsoft.com/office/powerpoint/2010/main" val="14376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3B1CE-813E-4A67-AA57-6B0DD907330A}"/>
              </a:ext>
            </a:extLst>
          </p:cNvPr>
          <p:cNvSpPr>
            <a:spLocks noGrp="1"/>
          </p:cNvSpPr>
          <p:nvPr>
            <p:ph type="title"/>
          </p:nvPr>
        </p:nvSpPr>
        <p:spPr/>
        <p:txBody>
          <a:bodyPr/>
          <a:lstStyle/>
          <a:p>
            <a:r>
              <a:rPr lang="en-US" dirty="0"/>
              <a:t>YouTube Live</a:t>
            </a:r>
          </a:p>
        </p:txBody>
      </p:sp>
      <p:sp>
        <p:nvSpPr>
          <p:cNvPr id="3" name="Content Placeholder 2">
            <a:extLst>
              <a:ext uri="{FF2B5EF4-FFF2-40B4-BE49-F238E27FC236}">
                <a16:creationId xmlns:a16="http://schemas.microsoft.com/office/drawing/2014/main" id="{C8A3DC04-71E7-4AE3-83E5-4430ED57359E}"/>
              </a:ext>
            </a:extLst>
          </p:cNvPr>
          <p:cNvSpPr>
            <a:spLocks noGrp="1"/>
          </p:cNvSpPr>
          <p:nvPr>
            <p:ph idx="1"/>
          </p:nvPr>
        </p:nvSpPr>
        <p:spPr/>
        <p:txBody>
          <a:bodyPr/>
          <a:lstStyle/>
          <a:p>
            <a:r>
              <a:rPr lang="en-US" dirty="0"/>
              <a:t>Students already have accounts through G Suite.</a:t>
            </a:r>
          </a:p>
          <a:p>
            <a:r>
              <a:rPr lang="en-US" dirty="0"/>
              <a:t>Offers private, low-latency streaming.</a:t>
            </a:r>
          </a:p>
          <a:p>
            <a:r>
              <a:rPr lang="en-US" dirty="0"/>
              <a:t>Little set-up required.</a:t>
            </a:r>
          </a:p>
          <a:p>
            <a:r>
              <a:rPr lang="en-US" dirty="0"/>
              <a:t>Push notifications.</a:t>
            </a:r>
          </a:p>
        </p:txBody>
      </p:sp>
    </p:spTree>
    <p:extLst>
      <p:ext uri="{BB962C8B-B14F-4D97-AF65-F5344CB8AC3E}">
        <p14:creationId xmlns:p14="http://schemas.microsoft.com/office/powerpoint/2010/main" val="364710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330156-919D-4FF9-92F5-61575C8D4E05}"/>
              </a:ext>
            </a:extLst>
          </p:cNvPr>
          <p:cNvSpPr>
            <a:spLocks noGrp="1"/>
          </p:cNvSpPr>
          <p:nvPr>
            <p:ph type="title"/>
          </p:nvPr>
        </p:nvSpPr>
        <p:spPr/>
        <p:txBody>
          <a:bodyPr/>
          <a:lstStyle/>
          <a:p>
            <a:r>
              <a:rPr lang="en-US" dirty="0"/>
              <a:t>Fake News</a:t>
            </a:r>
          </a:p>
        </p:txBody>
      </p:sp>
      <p:sp>
        <p:nvSpPr>
          <p:cNvPr id="4" name="Text Placeholder 3">
            <a:extLst>
              <a:ext uri="{FF2B5EF4-FFF2-40B4-BE49-F238E27FC236}">
                <a16:creationId xmlns:a16="http://schemas.microsoft.com/office/drawing/2014/main" id="{732F4A9E-ACA7-46BB-8B46-FAA4A481C91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55529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F4D5-C3A9-4775-A108-96D72FA31BBC}"/>
              </a:ext>
            </a:extLst>
          </p:cNvPr>
          <p:cNvSpPr>
            <a:spLocks noGrp="1"/>
          </p:cNvSpPr>
          <p:nvPr>
            <p:ph type="title"/>
          </p:nvPr>
        </p:nvSpPr>
        <p:spPr/>
        <p:txBody>
          <a:bodyPr/>
          <a:lstStyle/>
          <a:p>
            <a:r>
              <a:rPr lang="en-US" dirty="0"/>
              <a:t>Fake News</a:t>
            </a:r>
          </a:p>
        </p:txBody>
      </p:sp>
      <p:sp>
        <p:nvSpPr>
          <p:cNvPr id="3" name="Content Placeholder 2">
            <a:extLst>
              <a:ext uri="{FF2B5EF4-FFF2-40B4-BE49-F238E27FC236}">
                <a16:creationId xmlns:a16="http://schemas.microsoft.com/office/drawing/2014/main" id="{BBFA5C46-7080-4722-9424-E26900285DA1}"/>
              </a:ext>
            </a:extLst>
          </p:cNvPr>
          <p:cNvSpPr>
            <a:spLocks noGrp="1"/>
          </p:cNvSpPr>
          <p:nvPr>
            <p:ph idx="1"/>
          </p:nvPr>
        </p:nvSpPr>
        <p:spPr/>
        <p:txBody>
          <a:bodyPr/>
          <a:lstStyle/>
          <a:p>
            <a:r>
              <a:rPr lang="en-US" dirty="0"/>
              <a:t>News that is presented as factual while not being based on facts.</a:t>
            </a:r>
          </a:p>
          <a:p>
            <a:r>
              <a:rPr lang="en-US" dirty="0"/>
              <a:t>Digital literacy means knowing how to detect fake news and its consequences.</a:t>
            </a:r>
          </a:p>
          <a:p>
            <a:pPr lvl="1"/>
            <a:r>
              <a:rPr lang="en-US" dirty="0"/>
              <a:t>Example: Good Samaritan stops terrorist attack.</a:t>
            </a:r>
          </a:p>
          <a:p>
            <a:pPr lvl="2"/>
            <a:r>
              <a:rPr lang="en-US" dirty="0"/>
              <a:t>Newsfeed vs. Explore feed</a:t>
            </a:r>
          </a:p>
          <a:p>
            <a:pPr lvl="2"/>
            <a:r>
              <a:rPr lang="en-US" dirty="0"/>
              <a:t>Echo chamber</a:t>
            </a:r>
          </a:p>
        </p:txBody>
      </p:sp>
    </p:spTree>
    <p:extLst>
      <p:ext uri="{BB962C8B-B14F-4D97-AF65-F5344CB8AC3E}">
        <p14:creationId xmlns:p14="http://schemas.microsoft.com/office/powerpoint/2010/main" val="183547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3ADB9-E993-4322-BBF5-EA808C70EC31}"/>
              </a:ext>
            </a:extLst>
          </p:cNvPr>
          <p:cNvSpPr>
            <a:spLocks noGrp="1"/>
          </p:cNvSpPr>
          <p:nvPr>
            <p:ph type="title"/>
          </p:nvPr>
        </p:nvSpPr>
        <p:spPr/>
        <p:txBody>
          <a:bodyPr/>
          <a:lstStyle/>
          <a:p>
            <a:r>
              <a:rPr lang="en-US" dirty="0"/>
              <a:t>Investigating Fake News</a:t>
            </a:r>
          </a:p>
        </p:txBody>
      </p:sp>
      <p:sp>
        <p:nvSpPr>
          <p:cNvPr id="3" name="Content Placeholder 2">
            <a:extLst>
              <a:ext uri="{FF2B5EF4-FFF2-40B4-BE49-F238E27FC236}">
                <a16:creationId xmlns:a16="http://schemas.microsoft.com/office/drawing/2014/main" id="{438AD38D-2725-4218-ABD6-2B077DDA4652}"/>
              </a:ext>
            </a:extLst>
          </p:cNvPr>
          <p:cNvSpPr>
            <a:spLocks noGrp="1"/>
          </p:cNvSpPr>
          <p:nvPr>
            <p:ph idx="1"/>
          </p:nvPr>
        </p:nvSpPr>
        <p:spPr/>
        <p:txBody>
          <a:bodyPr>
            <a:normAutofit/>
          </a:bodyPr>
          <a:lstStyle/>
          <a:p>
            <a:pPr>
              <a:buFont typeface="+mj-lt"/>
              <a:buAutoNum type="arabicPeriod"/>
            </a:pPr>
            <a:r>
              <a:rPr lang="en-US" dirty="0"/>
              <a:t>Look at the source.</a:t>
            </a:r>
          </a:p>
          <a:p>
            <a:pPr>
              <a:buFont typeface="+mj-lt"/>
              <a:buAutoNum type="arabicPeriod"/>
            </a:pPr>
            <a:r>
              <a:rPr lang="en-US" dirty="0"/>
              <a:t>Read beyond clickbait titles.</a:t>
            </a:r>
          </a:p>
          <a:p>
            <a:pPr>
              <a:buFont typeface="+mj-lt"/>
              <a:buAutoNum type="arabicPeriod"/>
            </a:pPr>
            <a:r>
              <a:rPr lang="en-US" dirty="0"/>
              <a:t>Does the article provide sources?</a:t>
            </a:r>
          </a:p>
          <a:p>
            <a:pPr>
              <a:buFont typeface="+mj-lt"/>
              <a:buAutoNum type="arabicPeriod"/>
            </a:pPr>
            <a:r>
              <a:rPr lang="en-US" dirty="0"/>
              <a:t>Check the date.</a:t>
            </a:r>
          </a:p>
          <a:p>
            <a:pPr>
              <a:buFont typeface="+mj-lt"/>
              <a:buAutoNum type="arabicPeriod"/>
            </a:pPr>
            <a:r>
              <a:rPr lang="en-US" dirty="0"/>
              <a:t>Is it satire?</a:t>
            </a:r>
          </a:p>
          <a:p>
            <a:pPr>
              <a:buFont typeface="+mj-lt"/>
              <a:buAutoNum type="arabicPeriod"/>
            </a:pPr>
            <a:r>
              <a:rPr lang="en-US" dirty="0"/>
              <a:t>Your life-savers:</a:t>
            </a:r>
          </a:p>
          <a:p>
            <a:pPr lvl="1"/>
            <a:r>
              <a:rPr lang="en-US" dirty="0">
                <a:hlinkClick r:id="rId3"/>
              </a:rPr>
              <a:t>Snopes.com</a:t>
            </a:r>
            <a:endParaRPr lang="en-US" dirty="0"/>
          </a:p>
          <a:p>
            <a:pPr lvl="1"/>
            <a:r>
              <a:rPr lang="en-US" dirty="0">
                <a:hlinkClick r:id="rId4"/>
              </a:rPr>
              <a:t>FactCheck.org</a:t>
            </a:r>
            <a:endParaRPr lang="en-US" dirty="0"/>
          </a:p>
          <a:p>
            <a:pPr>
              <a:buFont typeface="+mj-lt"/>
              <a:buAutoNum type="arabicPeriod"/>
            </a:pPr>
            <a:endParaRPr lang="en-US" dirty="0"/>
          </a:p>
        </p:txBody>
      </p:sp>
    </p:spTree>
    <p:extLst>
      <p:ext uri="{BB962C8B-B14F-4D97-AF65-F5344CB8AC3E}">
        <p14:creationId xmlns:p14="http://schemas.microsoft.com/office/powerpoint/2010/main" val="261046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7AF0F-1BA0-4C9A-8977-F687E8C178A7}"/>
              </a:ext>
            </a:extLst>
          </p:cNvPr>
          <p:cNvSpPr>
            <a:spLocks noGrp="1"/>
          </p:cNvSpPr>
          <p:nvPr>
            <p:ph type="title"/>
          </p:nvPr>
        </p:nvSpPr>
        <p:spPr/>
        <p:txBody>
          <a:bodyPr/>
          <a:lstStyle/>
          <a:p>
            <a:r>
              <a:rPr lang="en-US" dirty="0"/>
              <a:t>Fake News?</a:t>
            </a:r>
          </a:p>
        </p:txBody>
      </p:sp>
      <p:sp>
        <p:nvSpPr>
          <p:cNvPr id="3" name="Content Placeholder 2">
            <a:extLst>
              <a:ext uri="{FF2B5EF4-FFF2-40B4-BE49-F238E27FC236}">
                <a16:creationId xmlns:a16="http://schemas.microsoft.com/office/drawing/2014/main" id="{9D44B893-B244-444B-B59E-31E51BF425BB}"/>
              </a:ext>
            </a:extLst>
          </p:cNvPr>
          <p:cNvSpPr>
            <a:spLocks noGrp="1"/>
          </p:cNvSpPr>
          <p:nvPr>
            <p:ph idx="1"/>
          </p:nvPr>
        </p:nvSpPr>
        <p:spPr/>
        <p:txBody>
          <a:bodyPr/>
          <a:lstStyle/>
          <a:p>
            <a:r>
              <a:rPr lang="en-US" dirty="0"/>
              <a:t>Was Mr. Rogers a Navy Seal?</a:t>
            </a:r>
          </a:p>
          <a:p>
            <a:pPr lvl="1"/>
            <a:r>
              <a:rPr lang="en-US" dirty="0">
                <a:hlinkClick r:id="rId3"/>
              </a:rPr>
              <a:t>https://www.snopes.com/fact-check/fred-rogers-rumors/</a:t>
            </a:r>
            <a:endParaRPr lang="en-US" dirty="0"/>
          </a:p>
          <a:p>
            <a:r>
              <a:rPr lang="en-US" dirty="0"/>
              <a:t>Is Amazon costing the USPS “billions of dollars annually?”</a:t>
            </a:r>
          </a:p>
          <a:p>
            <a:pPr lvl="1"/>
            <a:r>
              <a:rPr lang="en-US" dirty="0">
                <a:hlinkClick r:id="rId4"/>
              </a:rPr>
              <a:t>https://www.factcheck.org/2018/04/video-trump-on-amazon/</a:t>
            </a:r>
            <a:endParaRPr lang="en-US" dirty="0"/>
          </a:p>
          <a:p>
            <a:r>
              <a:rPr lang="en-US" dirty="0"/>
              <a:t>Does iron rust your brain?</a:t>
            </a:r>
          </a:p>
          <a:p>
            <a:pPr lvl="1"/>
            <a:r>
              <a:rPr lang="en-US" dirty="0">
                <a:hlinkClick r:id="rId5"/>
              </a:rPr>
              <a:t>https://articles.mercola.com/sites/articles/archive/2018/05/24/how-excess-iron-raises-alzheimers-risk.aspx</a:t>
            </a:r>
            <a:endParaRPr lang="en-US" dirty="0"/>
          </a:p>
        </p:txBody>
      </p:sp>
    </p:spTree>
    <p:extLst>
      <p:ext uri="{BB962C8B-B14F-4D97-AF65-F5344CB8AC3E}">
        <p14:creationId xmlns:p14="http://schemas.microsoft.com/office/powerpoint/2010/main" val="2639290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453-D20F-43A3-84A4-2ECF917DDB0E}"/>
              </a:ext>
            </a:extLst>
          </p:cNvPr>
          <p:cNvSpPr>
            <a:spLocks noGrp="1"/>
          </p:cNvSpPr>
          <p:nvPr>
            <p:ph type="title"/>
          </p:nvPr>
        </p:nvSpPr>
        <p:spPr/>
        <p:txBody>
          <a:bodyPr/>
          <a:lstStyle/>
          <a:p>
            <a:endParaRPr lang="en-US"/>
          </a:p>
        </p:txBody>
      </p:sp>
      <p:pic>
        <p:nvPicPr>
          <p:cNvPr id="4" name="Online Media 3" title="How to Spot Fake News - FactCheck.org">
            <a:hlinkClick r:id="" action="ppaction://media"/>
            <a:extLst>
              <a:ext uri="{FF2B5EF4-FFF2-40B4-BE49-F238E27FC236}">
                <a16:creationId xmlns:a16="http://schemas.microsoft.com/office/drawing/2014/main" id="{05820063-841A-43AC-B844-A326A99C3205}"/>
              </a:ext>
            </a:extLst>
          </p:cNvPr>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4243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9C1B-2951-441F-9E93-56CE59AFB2F6}"/>
              </a:ext>
            </a:extLst>
          </p:cNvPr>
          <p:cNvSpPr>
            <a:spLocks noGrp="1"/>
          </p:cNvSpPr>
          <p:nvPr>
            <p:ph type="title"/>
          </p:nvPr>
        </p:nvSpPr>
        <p:spPr/>
        <p:txBody>
          <a:bodyPr/>
          <a:lstStyle/>
          <a:p>
            <a:r>
              <a:rPr lang="en-US" dirty="0"/>
              <a:t>Daily Media Use</a:t>
            </a:r>
          </a:p>
        </p:txBody>
      </p:sp>
      <p:pic>
        <p:nvPicPr>
          <p:cNvPr id="4" name="Content Placeholder 3">
            <a:extLst>
              <a:ext uri="{FF2B5EF4-FFF2-40B4-BE49-F238E27FC236}">
                <a16:creationId xmlns:a16="http://schemas.microsoft.com/office/drawing/2014/main" id="{ABF3083F-8EAA-401D-8A27-2AE14EED172E}"/>
              </a:ext>
            </a:extLst>
          </p:cNvPr>
          <p:cNvPicPr>
            <a:picLocks noGrp="1" noChangeAspect="1"/>
          </p:cNvPicPr>
          <p:nvPr>
            <p:ph idx="1"/>
          </p:nvPr>
        </p:nvPicPr>
        <p:blipFill>
          <a:blip r:embed="rId3"/>
          <a:stretch>
            <a:fillRect/>
          </a:stretch>
        </p:blipFill>
        <p:spPr>
          <a:xfrm>
            <a:off x="2763838" y="2011363"/>
            <a:ext cx="6578599" cy="3767137"/>
          </a:xfrm>
          <a:prstGeom prst="rect">
            <a:avLst/>
          </a:prstGeom>
        </p:spPr>
      </p:pic>
      <p:sp>
        <p:nvSpPr>
          <p:cNvPr id="5" name="TextBox 4">
            <a:extLst>
              <a:ext uri="{FF2B5EF4-FFF2-40B4-BE49-F238E27FC236}">
                <a16:creationId xmlns:a16="http://schemas.microsoft.com/office/drawing/2014/main" id="{B9F5692A-362A-4F4B-81EC-76CD1F59437E}"/>
              </a:ext>
            </a:extLst>
          </p:cNvPr>
          <p:cNvSpPr txBox="1"/>
          <p:nvPr/>
        </p:nvSpPr>
        <p:spPr>
          <a:xfrm>
            <a:off x="4199756" y="6173801"/>
            <a:ext cx="3706761" cy="369332"/>
          </a:xfrm>
          <a:prstGeom prst="rect">
            <a:avLst/>
          </a:prstGeom>
          <a:noFill/>
        </p:spPr>
        <p:txBody>
          <a:bodyPr wrap="square" rtlCol="0">
            <a:spAutoFit/>
          </a:bodyPr>
          <a:lstStyle/>
          <a:p>
            <a:pPr algn="ctr"/>
            <a:r>
              <a:rPr lang="en-US" dirty="0"/>
              <a:t>(Common Sense Media, 2015)</a:t>
            </a:r>
          </a:p>
        </p:txBody>
      </p:sp>
    </p:spTree>
    <p:extLst>
      <p:ext uri="{BB962C8B-B14F-4D97-AF65-F5344CB8AC3E}">
        <p14:creationId xmlns:p14="http://schemas.microsoft.com/office/powerpoint/2010/main" val="3638231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F1BB7E-7C68-43FC-BE9D-DA1538BADA4D}"/>
              </a:ext>
            </a:extLst>
          </p:cNvPr>
          <p:cNvSpPr>
            <a:spLocks noGrp="1"/>
          </p:cNvSpPr>
          <p:nvPr>
            <p:ph type="title"/>
          </p:nvPr>
        </p:nvSpPr>
        <p:spPr/>
        <p:txBody>
          <a:bodyPr/>
          <a:lstStyle/>
          <a:p>
            <a:r>
              <a:rPr lang="en-US" dirty="0"/>
              <a:t>Data Privacy</a:t>
            </a:r>
          </a:p>
        </p:txBody>
      </p:sp>
      <p:sp>
        <p:nvSpPr>
          <p:cNvPr id="5" name="Text Placeholder 4">
            <a:extLst>
              <a:ext uri="{FF2B5EF4-FFF2-40B4-BE49-F238E27FC236}">
                <a16:creationId xmlns:a16="http://schemas.microsoft.com/office/drawing/2014/main" id="{08B40E50-41A0-4758-A8D8-455E4B9E277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7505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2EA0-C988-405B-B8C7-4D7F15EC3B56}"/>
              </a:ext>
            </a:extLst>
          </p:cNvPr>
          <p:cNvSpPr>
            <a:spLocks noGrp="1"/>
          </p:cNvSpPr>
          <p:nvPr>
            <p:ph type="title"/>
          </p:nvPr>
        </p:nvSpPr>
        <p:spPr/>
        <p:txBody>
          <a:bodyPr/>
          <a:lstStyle/>
          <a:p>
            <a:r>
              <a:rPr lang="en-US" dirty="0"/>
              <a:t>Data privacy</a:t>
            </a:r>
          </a:p>
        </p:txBody>
      </p:sp>
      <p:sp>
        <p:nvSpPr>
          <p:cNvPr id="3" name="Content Placeholder 2">
            <a:extLst>
              <a:ext uri="{FF2B5EF4-FFF2-40B4-BE49-F238E27FC236}">
                <a16:creationId xmlns:a16="http://schemas.microsoft.com/office/drawing/2014/main" id="{2544157F-4972-4FB9-B66F-AB9F499B4DC1}"/>
              </a:ext>
            </a:extLst>
          </p:cNvPr>
          <p:cNvSpPr>
            <a:spLocks noGrp="1"/>
          </p:cNvSpPr>
          <p:nvPr>
            <p:ph idx="1"/>
          </p:nvPr>
        </p:nvSpPr>
        <p:spPr/>
        <p:txBody>
          <a:bodyPr/>
          <a:lstStyle/>
          <a:p>
            <a:r>
              <a:rPr lang="en-US" dirty="0"/>
              <a:t>Digital citizenship means caring about how data is collected and used.</a:t>
            </a:r>
          </a:p>
          <a:p>
            <a:r>
              <a:rPr lang="en-US" dirty="0"/>
              <a:t>Companies profit from selling and using your data.</a:t>
            </a:r>
          </a:p>
          <a:p>
            <a:r>
              <a:rPr lang="en-US" dirty="0"/>
              <a:t>Cambridge Analytica scandal most recent.</a:t>
            </a:r>
          </a:p>
        </p:txBody>
      </p:sp>
    </p:spTree>
    <p:extLst>
      <p:ext uri="{BB962C8B-B14F-4D97-AF65-F5344CB8AC3E}">
        <p14:creationId xmlns:p14="http://schemas.microsoft.com/office/powerpoint/2010/main" val="3287391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B803-F5C0-46F9-8079-0F7AFF144DD8}"/>
              </a:ext>
            </a:extLst>
          </p:cNvPr>
          <p:cNvSpPr>
            <a:spLocks noGrp="1"/>
          </p:cNvSpPr>
          <p:nvPr>
            <p:ph type="title"/>
          </p:nvPr>
        </p:nvSpPr>
        <p:spPr/>
        <p:txBody>
          <a:bodyPr/>
          <a:lstStyle/>
          <a:p>
            <a:r>
              <a:rPr lang="en-US" dirty="0"/>
              <a:t>Facebook scandals</a:t>
            </a:r>
          </a:p>
        </p:txBody>
      </p:sp>
      <p:sp>
        <p:nvSpPr>
          <p:cNvPr id="3" name="Content Placeholder 2">
            <a:extLst>
              <a:ext uri="{FF2B5EF4-FFF2-40B4-BE49-F238E27FC236}">
                <a16:creationId xmlns:a16="http://schemas.microsoft.com/office/drawing/2014/main" id="{F1E99E31-6327-4C72-929C-F30F59E092F1}"/>
              </a:ext>
            </a:extLst>
          </p:cNvPr>
          <p:cNvSpPr>
            <a:spLocks noGrp="1"/>
          </p:cNvSpPr>
          <p:nvPr>
            <p:ph idx="1"/>
          </p:nvPr>
        </p:nvSpPr>
        <p:spPr/>
        <p:txBody>
          <a:bodyPr/>
          <a:lstStyle/>
          <a:p>
            <a:r>
              <a:rPr lang="en-US" dirty="0"/>
              <a:t>Cambridge Analytica fiasco not the first Facebook data scandal. Public memory is short-lived.</a:t>
            </a:r>
          </a:p>
          <a:p>
            <a:pPr lvl="1"/>
            <a:r>
              <a:rPr lang="en-US" dirty="0"/>
              <a:t>Cambridge Analytica: 2014-2016</a:t>
            </a:r>
          </a:p>
          <a:p>
            <a:pPr lvl="1"/>
            <a:r>
              <a:rPr lang="en-US" dirty="0"/>
              <a:t>User influence experiments: 2014</a:t>
            </a:r>
          </a:p>
          <a:p>
            <a:pPr lvl="1"/>
            <a:r>
              <a:rPr lang="en-US" dirty="0"/>
              <a:t>Application privacy leak: 2010</a:t>
            </a:r>
          </a:p>
          <a:p>
            <a:pPr lvl="2"/>
            <a:r>
              <a:rPr lang="en-US" dirty="0"/>
              <a:t>Quit Facebook Day: May 31, 2010.</a:t>
            </a:r>
          </a:p>
          <a:p>
            <a:r>
              <a:rPr lang="en-US" dirty="0"/>
              <a:t>#</a:t>
            </a:r>
            <a:r>
              <a:rPr lang="en-US" dirty="0" err="1"/>
              <a:t>deleteFacebook</a:t>
            </a:r>
            <a:endParaRPr lang="en-US" dirty="0"/>
          </a:p>
          <a:p>
            <a:r>
              <a:rPr lang="en-US" dirty="0"/>
              <a:t>Facebook usage increased by 7% from April 2017 to April 2018.</a:t>
            </a:r>
            <a:endParaRPr lang="en-US" i="1" dirty="0"/>
          </a:p>
        </p:txBody>
      </p:sp>
    </p:spTree>
    <p:extLst>
      <p:ext uri="{BB962C8B-B14F-4D97-AF65-F5344CB8AC3E}">
        <p14:creationId xmlns:p14="http://schemas.microsoft.com/office/powerpoint/2010/main" val="33683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B2043-3895-4F04-AE58-3DD01A4C3291}"/>
              </a:ext>
            </a:extLst>
          </p:cNvPr>
          <p:cNvSpPr>
            <a:spLocks noGrp="1"/>
          </p:cNvSpPr>
          <p:nvPr>
            <p:ph type="title"/>
          </p:nvPr>
        </p:nvSpPr>
        <p:spPr/>
        <p:txBody>
          <a:bodyPr/>
          <a:lstStyle/>
          <a:p>
            <a:r>
              <a:rPr lang="en-US" dirty="0"/>
              <a:t>Data brokers</a:t>
            </a:r>
          </a:p>
        </p:txBody>
      </p:sp>
      <p:sp>
        <p:nvSpPr>
          <p:cNvPr id="3" name="Content Placeholder 2">
            <a:extLst>
              <a:ext uri="{FF2B5EF4-FFF2-40B4-BE49-F238E27FC236}">
                <a16:creationId xmlns:a16="http://schemas.microsoft.com/office/drawing/2014/main" id="{C2ACBD54-7658-4896-B127-4AC0C2285CBE}"/>
              </a:ext>
            </a:extLst>
          </p:cNvPr>
          <p:cNvSpPr>
            <a:spLocks noGrp="1"/>
          </p:cNvSpPr>
          <p:nvPr>
            <p:ph idx="1"/>
          </p:nvPr>
        </p:nvSpPr>
        <p:spPr/>
        <p:txBody>
          <a:bodyPr>
            <a:normAutofit/>
          </a:bodyPr>
          <a:lstStyle/>
          <a:p>
            <a:r>
              <a:rPr lang="en-US" dirty="0"/>
              <a:t>Data brokers sell your information to businesses, advertisers, and governments.</a:t>
            </a:r>
          </a:p>
        </p:txBody>
      </p:sp>
    </p:spTree>
    <p:extLst>
      <p:ext uri="{BB962C8B-B14F-4D97-AF65-F5344CB8AC3E}">
        <p14:creationId xmlns:p14="http://schemas.microsoft.com/office/powerpoint/2010/main" val="1921822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59C4-4C13-4F6E-B408-1F75CBF4BF2D}"/>
              </a:ext>
            </a:extLst>
          </p:cNvPr>
          <p:cNvSpPr>
            <a:spLocks noGrp="1"/>
          </p:cNvSpPr>
          <p:nvPr>
            <p:ph type="title"/>
          </p:nvPr>
        </p:nvSpPr>
        <p:spPr/>
        <p:txBody>
          <a:bodyPr/>
          <a:lstStyle/>
          <a:p>
            <a:r>
              <a:rPr lang="en-US" dirty="0"/>
              <a:t>Data sources/Data mining</a:t>
            </a:r>
          </a:p>
        </p:txBody>
      </p:sp>
      <p:sp>
        <p:nvSpPr>
          <p:cNvPr id="3" name="Content Placeholder 2">
            <a:extLst>
              <a:ext uri="{FF2B5EF4-FFF2-40B4-BE49-F238E27FC236}">
                <a16:creationId xmlns:a16="http://schemas.microsoft.com/office/drawing/2014/main" id="{55787758-E82C-4A97-9E9C-11D1CB9097E6}"/>
              </a:ext>
            </a:extLst>
          </p:cNvPr>
          <p:cNvSpPr>
            <a:spLocks noGrp="1"/>
          </p:cNvSpPr>
          <p:nvPr>
            <p:ph idx="1"/>
          </p:nvPr>
        </p:nvSpPr>
        <p:spPr/>
        <p:txBody>
          <a:bodyPr/>
          <a:lstStyle/>
          <a:p>
            <a:r>
              <a:rPr lang="en-US" dirty="0"/>
              <a:t>Common sources:</a:t>
            </a:r>
          </a:p>
          <a:p>
            <a:pPr lvl="1"/>
            <a:r>
              <a:rPr lang="en-US" dirty="0"/>
              <a:t>Government records</a:t>
            </a:r>
          </a:p>
          <a:p>
            <a:pPr lvl="1"/>
            <a:r>
              <a:rPr lang="en-US" dirty="0"/>
              <a:t>Not so anonymous data</a:t>
            </a:r>
          </a:p>
          <a:p>
            <a:pPr lvl="1"/>
            <a:r>
              <a:rPr lang="en-US" dirty="0"/>
              <a:t>Smartphone applications</a:t>
            </a:r>
          </a:p>
          <a:p>
            <a:r>
              <a:rPr lang="en-US" dirty="0"/>
              <a:t>Other sources:</a:t>
            </a:r>
          </a:p>
          <a:p>
            <a:pPr lvl="1"/>
            <a:r>
              <a:rPr lang="en-US" dirty="0"/>
              <a:t>Banks</a:t>
            </a:r>
          </a:p>
          <a:p>
            <a:pPr lvl="1"/>
            <a:r>
              <a:rPr lang="en-US" dirty="0"/>
              <a:t>Social websites</a:t>
            </a:r>
          </a:p>
          <a:p>
            <a:pPr lvl="2"/>
            <a:r>
              <a:rPr lang="en-US" dirty="0"/>
              <a:t>(even if you don’t have an account)</a:t>
            </a:r>
            <a:endParaRPr lang="en-US" i="0" dirty="0"/>
          </a:p>
        </p:txBody>
      </p:sp>
    </p:spTree>
    <p:extLst>
      <p:ext uri="{BB962C8B-B14F-4D97-AF65-F5344CB8AC3E}">
        <p14:creationId xmlns:p14="http://schemas.microsoft.com/office/powerpoint/2010/main" val="3039511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1B1-1D86-4516-BAD5-D8184A7AC55F}"/>
              </a:ext>
            </a:extLst>
          </p:cNvPr>
          <p:cNvSpPr>
            <a:spLocks noGrp="1"/>
          </p:cNvSpPr>
          <p:nvPr>
            <p:ph type="title"/>
          </p:nvPr>
        </p:nvSpPr>
        <p:spPr/>
        <p:txBody>
          <a:bodyPr/>
          <a:lstStyle/>
          <a:p>
            <a:r>
              <a:rPr lang="en-US" dirty="0"/>
              <a:t>Common Info</a:t>
            </a:r>
          </a:p>
        </p:txBody>
      </p:sp>
      <p:sp>
        <p:nvSpPr>
          <p:cNvPr id="3" name="Content Placeholder 2">
            <a:extLst>
              <a:ext uri="{FF2B5EF4-FFF2-40B4-BE49-F238E27FC236}">
                <a16:creationId xmlns:a16="http://schemas.microsoft.com/office/drawing/2014/main" id="{21AE6B65-0DA9-4961-BE80-D5106570C737}"/>
              </a:ext>
            </a:extLst>
          </p:cNvPr>
          <p:cNvSpPr>
            <a:spLocks noGrp="1"/>
          </p:cNvSpPr>
          <p:nvPr>
            <p:ph idx="1"/>
          </p:nvPr>
        </p:nvSpPr>
        <p:spPr/>
        <p:txBody>
          <a:bodyPr/>
          <a:lstStyle/>
          <a:p>
            <a:r>
              <a:rPr lang="en-US" dirty="0"/>
              <a:t>Name, age, gender</a:t>
            </a:r>
          </a:p>
          <a:p>
            <a:r>
              <a:rPr lang="en-US" dirty="0"/>
              <a:t>Addresses, phone numbers, email addresses</a:t>
            </a:r>
          </a:p>
          <a:p>
            <a:r>
              <a:rPr lang="en-US" dirty="0"/>
              <a:t>Marital status, identities and names of children</a:t>
            </a:r>
          </a:p>
          <a:p>
            <a:r>
              <a:rPr lang="en-US" dirty="0"/>
              <a:t>Political beliefs, income, education</a:t>
            </a:r>
          </a:p>
          <a:p>
            <a:r>
              <a:rPr lang="en-US" dirty="0"/>
              <a:t>Genetic information</a:t>
            </a:r>
          </a:p>
          <a:p>
            <a:pPr lvl="1"/>
            <a:r>
              <a:rPr lang="en-US" dirty="0"/>
              <a:t>23andme, ancestry.com, UK National DNA Database (5.86 million records), etc.</a:t>
            </a:r>
          </a:p>
        </p:txBody>
      </p:sp>
    </p:spTree>
    <p:extLst>
      <p:ext uri="{BB962C8B-B14F-4D97-AF65-F5344CB8AC3E}">
        <p14:creationId xmlns:p14="http://schemas.microsoft.com/office/powerpoint/2010/main" val="30073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4372-96B7-4365-AE6B-D2D1F34E669E}"/>
              </a:ext>
            </a:extLst>
          </p:cNvPr>
          <p:cNvSpPr>
            <a:spLocks noGrp="1"/>
          </p:cNvSpPr>
          <p:nvPr>
            <p:ph type="title"/>
          </p:nvPr>
        </p:nvSpPr>
        <p:spPr/>
        <p:txBody>
          <a:bodyPr/>
          <a:lstStyle/>
          <a:p>
            <a:r>
              <a:rPr lang="en-US" dirty="0"/>
              <a:t>How is this data used?</a:t>
            </a:r>
          </a:p>
        </p:txBody>
      </p:sp>
      <p:sp>
        <p:nvSpPr>
          <p:cNvPr id="5" name="Content Placeholder 4">
            <a:extLst>
              <a:ext uri="{FF2B5EF4-FFF2-40B4-BE49-F238E27FC236}">
                <a16:creationId xmlns:a16="http://schemas.microsoft.com/office/drawing/2014/main" id="{75800C21-0F3C-475E-B102-BC564D3966C4}"/>
              </a:ext>
            </a:extLst>
          </p:cNvPr>
          <p:cNvSpPr>
            <a:spLocks noGrp="1"/>
          </p:cNvSpPr>
          <p:nvPr>
            <p:ph idx="1"/>
          </p:nvPr>
        </p:nvSpPr>
        <p:spPr/>
        <p:txBody>
          <a:bodyPr/>
          <a:lstStyle/>
          <a:p>
            <a:r>
              <a:rPr lang="en-US" dirty="0"/>
              <a:t>Streamlining business.</a:t>
            </a:r>
          </a:p>
          <a:p>
            <a:r>
              <a:rPr lang="en-US" dirty="0"/>
              <a:t>Making better decisions (and measuring impact).</a:t>
            </a:r>
          </a:p>
          <a:p>
            <a:r>
              <a:rPr lang="en-US" dirty="0"/>
              <a:t>Innovation.</a:t>
            </a:r>
          </a:p>
          <a:p>
            <a:r>
              <a:rPr lang="en-US" dirty="0"/>
              <a:t>Targeting advertisement and sales.</a:t>
            </a:r>
          </a:p>
          <a:p>
            <a:r>
              <a:rPr lang="en-US" dirty="0" err="1"/>
              <a:t>Infomediate</a:t>
            </a:r>
            <a:r>
              <a:rPr lang="en-US" dirty="0"/>
              <a:t>.</a:t>
            </a:r>
          </a:p>
          <a:p>
            <a:r>
              <a:rPr lang="en-US" dirty="0"/>
              <a:t>Exploit asymmetries.</a:t>
            </a:r>
          </a:p>
        </p:txBody>
      </p:sp>
    </p:spTree>
    <p:extLst>
      <p:ext uri="{BB962C8B-B14F-4D97-AF65-F5344CB8AC3E}">
        <p14:creationId xmlns:p14="http://schemas.microsoft.com/office/powerpoint/2010/main" val="937794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D30AFA-A6A0-4A79-BCD5-E6262595A768}"/>
              </a:ext>
            </a:extLst>
          </p:cNvPr>
          <p:cNvSpPr>
            <a:spLocks noGrp="1"/>
          </p:cNvSpPr>
          <p:nvPr>
            <p:ph type="title"/>
          </p:nvPr>
        </p:nvSpPr>
        <p:spPr/>
        <p:txBody>
          <a:bodyPr/>
          <a:lstStyle/>
          <a:p>
            <a:r>
              <a:rPr lang="en-US" dirty="0"/>
              <a:t>Top unethical data uses</a:t>
            </a:r>
          </a:p>
        </p:txBody>
      </p:sp>
      <p:sp>
        <p:nvSpPr>
          <p:cNvPr id="6" name="Content Placeholder 5">
            <a:extLst>
              <a:ext uri="{FF2B5EF4-FFF2-40B4-BE49-F238E27FC236}">
                <a16:creationId xmlns:a16="http://schemas.microsoft.com/office/drawing/2014/main" id="{C2307E3E-8BDF-49EA-B5A4-8603A78A7011}"/>
              </a:ext>
            </a:extLst>
          </p:cNvPr>
          <p:cNvSpPr>
            <a:spLocks noGrp="1"/>
          </p:cNvSpPr>
          <p:nvPr>
            <p:ph idx="1"/>
          </p:nvPr>
        </p:nvSpPr>
        <p:spPr/>
        <p:txBody>
          <a:bodyPr/>
          <a:lstStyle/>
          <a:p>
            <a:r>
              <a:rPr lang="en-US" dirty="0"/>
              <a:t>Exploit psychological vulnerabilities.</a:t>
            </a:r>
          </a:p>
          <a:p>
            <a:r>
              <a:rPr lang="en-US" dirty="0"/>
              <a:t>Influence political outcomes (e.g., Cambridge Analytica) and shape public attitudes.</a:t>
            </a:r>
          </a:p>
          <a:p>
            <a:r>
              <a:rPr lang="en-US" dirty="0"/>
              <a:t>Employ undue influence on global markets.</a:t>
            </a:r>
          </a:p>
          <a:p>
            <a:r>
              <a:rPr lang="en-US" dirty="0"/>
              <a:t>Profile and discriminate.</a:t>
            </a:r>
          </a:p>
        </p:txBody>
      </p:sp>
    </p:spTree>
    <p:extLst>
      <p:ext uri="{BB962C8B-B14F-4D97-AF65-F5344CB8AC3E}">
        <p14:creationId xmlns:p14="http://schemas.microsoft.com/office/powerpoint/2010/main" val="1358145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A9C774B-AF3E-4FCE-97E0-25C88EC977C5}"/>
              </a:ext>
            </a:extLst>
          </p:cNvPr>
          <p:cNvSpPr>
            <a:spLocks noGrp="1"/>
          </p:cNvSpPr>
          <p:nvPr>
            <p:ph type="title"/>
          </p:nvPr>
        </p:nvSpPr>
        <p:spPr>
          <a:xfrm>
            <a:off x="657224" y="499532"/>
            <a:ext cx="10772775" cy="5458816"/>
          </a:xfrm>
        </p:spPr>
        <p:txBody>
          <a:bodyPr/>
          <a:lstStyle/>
          <a:p>
            <a:r>
              <a:rPr lang="en-US" dirty="0"/>
              <a:t>We should try to understand how data can be used (and is being used) for unethical purposes.</a:t>
            </a:r>
          </a:p>
        </p:txBody>
      </p:sp>
    </p:spTree>
    <p:extLst>
      <p:ext uri="{BB962C8B-B14F-4D97-AF65-F5344CB8AC3E}">
        <p14:creationId xmlns:p14="http://schemas.microsoft.com/office/powerpoint/2010/main" val="4030309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6062F-4F76-4D33-8054-878088614117}"/>
              </a:ext>
            </a:extLst>
          </p:cNvPr>
          <p:cNvSpPr>
            <a:spLocks noGrp="1"/>
          </p:cNvSpPr>
          <p:nvPr>
            <p:ph type="title"/>
          </p:nvPr>
        </p:nvSpPr>
        <p:spPr/>
        <p:txBody>
          <a:bodyPr/>
          <a:lstStyle/>
          <a:p>
            <a:r>
              <a:rPr lang="en-US" dirty="0"/>
              <a:t>Black Mirror</a:t>
            </a:r>
          </a:p>
        </p:txBody>
      </p:sp>
      <p:pic>
        <p:nvPicPr>
          <p:cNvPr id="10" name="Online Media 9">
            <a:hlinkClick r:id="" action="ppaction://media"/>
            <a:extLst>
              <a:ext uri="{FF2B5EF4-FFF2-40B4-BE49-F238E27FC236}">
                <a16:creationId xmlns:a16="http://schemas.microsoft.com/office/drawing/2014/main" id="{87BA3D7B-C1D0-4682-B2C0-19E7539762DD}"/>
              </a:ext>
            </a:extLst>
          </p:cNvPr>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7895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8AD3-0434-40DB-81AF-092A5B84C7B8}"/>
              </a:ext>
            </a:extLst>
          </p:cNvPr>
          <p:cNvSpPr>
            <a:spLocks noGrp="1"/>
          </p:cNvSpPr>
          <p:nvPr>
            <p:ph type="title"/>
          </p:nvPr>
        </p:nvSpPr>
        <p:spPr/>
        <p:txBody>
          <a:bodyPr/>
          <a:lstStyle/>
          <a:p>
            <a:r>
              <a:rPr lang="en-US" dirty="0"/>
              <a:t>What is digital literacy?</a:t>
            </a:r>
          </a:p>
        </p:txBody>
      </p:sp>
      <p:sp>
        <p:nvSpPr>
          <p:cNvPr id="3" name="Content Placeholder 2">
            <a:extLst>
              <a:ext uri="{FF2B5EF4-FFF2-40B4-BE49-F238E27FC236}">
                <a16:creationId xmlns:a16="http://schemas.microsoft.com/office/drawing/2014/main" id="{E2AD8005-4F7A-45DE-AD3E-381F22371805}"/>
              </a:ext>
            </a:extLst>
          </p:cNvPr>
          <p:cNvSpPr>
            <a:spLocks noGrp="1"/>
          </p:cNvSpPr>
          <p:nvPr>
            <p:ph idx="1"/>
          </p:nvPr>
        </p:nvSpPr>
        <p:spPr/>
        <p:txBody>
          <a:bodyPr/>
          <a:lstStyle/>
          <a:p>
            <a:r>
              <a:rPr lang="en-US" dirty="0"/>
              <a:t>“The ability to use information and communication technologies to find, evaluate, create, and communicate information, requiring both cognitive and technical skills.” (ALA)</a:t>
            </a:r>
          </a:p>
          <a:p>
            <a:endParaRPr lang="en-US" dirty="0"/>
          </a:p>
        </p:txBody>
      </p:sp>
    </p:spTree>
    <p:extLst>
      <p:ext uri="{BB962C8B-B14F-4D97-AF65-F5344CB8AC3E}">
        <p14:creationId xmlns:p14="http://schemas.microsoft.com/office/powerpoint/2010/main" val="281989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700D-464F-4CE0-AC60-C2961C4AC6D9}"/>
              </a:ext>
            </a:extLst>
          </p:cNvPr>
          <p:cNvSpPr>
            <a:spLocks noGrp="1"/>
          </p:cNvSpPr>
          <p:nvPr>
            <p:ph type="title"/>
          </p:nvPr>
        </p:nvSpPr>
        <p:spPr/>
        <p:txBody>
          <a:bodyPr/>
          <a:lstStyle/>
          <a:p>
            <a:endParaRPr lang="en-US"/>
          </a:p>
        </p:txBody>
      </p:sp>
      <p:pic>
        <p:nvPicPr>
          <p:cNvPr id="4" name="Online Media 3">
            <a:hlinkClick r:id="" action="ppaction://media"/>
            <a:extLst>
              <a:ext uri="{FF2B5EF4-FFF2-40B4-BE49-F238E27FC236}">
                <a16:creationId xmlns:a16="http://schemas.microsoft.com/office/drawing/2014/main" id="{D7A48054-BB60-4008-9BE9-84252375748B}"/>
              </a:ext>
            </a:extLst>
          </p:cNvPr>
          <p:cNvPicPr>
            <a:picLocks noGrp="1" noRot="1" noChangeAspect="1"/>
          </p:cNvPicPr>
          <p:nvPr>
            <p:ph idx="1"/>
            <a:videoFile r:link="rId1"/>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354749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EC467-FB12-49B8-960C-42D684090B96}"/>
              </a:ext>
            </a:extLst>
          </p:cNvPr>
          <p:cNvSpPr>
            <a:spLocks noGrp="1"/>
          </p:cNvSpPr>
          <p:nvPr>
            <p:ph type="title"/>
          </p:nvPr>
        </p:nvSpPr>
        <p:spPr/>
        <p:txBody>
          <a:bodyPr/>
          <a:lstStyle/>
          <a:p>
            <a:r>
              <a:rPr lang="en-US" dirty="0"/>
              <a:t>Social Credit System</a:t>
            </a:r>
          </a:p>
        </p:txBody>
      </p:sp>
      <p:sp>
        <p:nvSpPr>
          <p:cNvPr id="3" name="Content Placeholder 2">
            <a:extLst>
              <a:ext uri="{FF2B5EF4-FFF2-40B4-BE49-F238E27FC236}">
                <a16:creationId xmlns:a16="http://schemas.microsoft.com/office/drawing/2014/main" id="{5B5EAEA2-E6A9-4D4A-9D4E-46428FB3B0CE}"/>
              </a:ext>
            </a:extLst>
          </p:cNvPr>
          <p:cNvSpPr>
            <a:spLocks noGrp="1"/>
          </p:cNvSpPr>
          <p:nvPr>
            <p:ph idx="1"/>
          </p:nvPr>
        </p:nvSpPr>
        <p:spPr/>
        <p:txBody>
          <a:bodyPr/>
          <a:lstStyle/>
          <a:p>
            <a:r>
              <a:rPr lang="en-US" dirty="0"/>
              <a:t>Not science fiction:</a:t>
            </a:r>
          </a:p>
          <a:p>
            <a:pPr lvl="1"/>
            <a:r>
              <a:rPr lang="en-US" dirty="0"/>
              <a:t>Proposed by China.</a:t>
            </a:r>
          </a:p>
          <a:p>
            <a:pPr lvl="1"/>
            <a:r>
              <a:rPr lang="en-US" dirty="0"/>
              <a:t>Target date is 2020.</a:t>
            </a:r>
          </a:p>
          <a:p>
            <a:r>
              <a:rPr lang="en-US" dirty="0"/>
              <a:t>Already in place: Honest Shanghai</a:t>
            </a:r>
          </a:p>
          <a:p>
            <a:pPr lvl="1"/>
            <a:r>
              <a:rPr lang="en-US" dirty="0"/>
              <a:t>Uses government information.</a:t>
            </a:r>
          </a:p>
          <a:p>
            <a:pPr lvl="2"/>
            <a:r>
              <a:rPr lang="en-US" dirty="0"/>
              <a:t>Looks at financial information, jaywalking, garbage sorting, not paying for train tickets, etc.</a:t>
            </a:r>
          </a:p>
        </p:txBody>
      </p:sp>
    </p:spTree>
    <p:extLst>
      <p:ext uri="{BB962C8B-B14F-4D97-AF65-F5344CB8AC3E}">
        <p14:creationId xmlns:p14="http://schemas.microsoft.com/office/powerpoint/2010/main" val="3445178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317F997-AEB5-4C06-8F8C-BFCCD2EB7F64}"/>
              </a:ext>
            </a:extLst>
          </p:cNvPr>
          <p:cNvSpPr>
            <a:spLocks noGrp="1"/>
          </p:cNvSpPr>
          <p:nvPr>
            <p:ph type="title"/>
          </p:nvPr>
        </p:nvSpPr>
        <p:spPr/>
        <p:txBody>
          <a:bodyPr/>
          <a:lstStyle/>
          <a:p>
            <a:r>
              <a:rPr lang="en-US" dirty="0"/>
              <a:t>The 8-Day Data Detox</a:t>
            </a:r>
          </a:p>
        </p:txBody>
      </p:sp>
      <p:pic>
        <p:nvPicPr>
          <p:cNvPr id="11" name="Picture 10">
            <a:extLst>
              <a:ext uri="{FF2B5EF4-FFF2-40B4-BE49-F238E27FC236}">
                <a16:creationId xmlns:a16="http://schemas.microsoft.com/office/drawing/2014/main" id="{CCE4DC24-00A8-4CCF-A09A-C55D8D512387}"/>
              </a:ext>
            </a:extLst>
          </p:cNvPr>
          <p:cNvPicPr>
            <a:picLocks noChangeAspect="1"/>
          </p:cNvPicPr>
          <p:nvPr/>
        </p:nvPicPr>
        <p:blipFill>
          <a:blip r:embed="rId3"/>
          <a:stretch>
            <a:fillRect/>
          </a:stretch>
        </p:blipFill>
        <p:spPr>
          <a:xfrm>
            <a:off x="675827" y="1961499"/>
            <a:ext cx="4738640" cy="2907316"/>
          </a:xfrm>
          <a:prstGeom prst="rect">
            <a:avLst/>
          </a:prstGeom>
        </p:spPr>
      </p:pic>
      <p:pic>
        <p:nvPicPr>
          <p:cNvPr id="14" name="Picture 13">
            <a:extLst>
              <a:ext uri="{FF2B5EF4-FFF2-40B4-BE49-F238E27FC236}">
                <a16:creationId xmlns:a16="http://schemas.microsoft.com/office/drawing/2014/main" id="{BEC7FB06-ED4D-4E39-95BC-EFEE92A50E79}"/>
              </a:ext>
            </a:extLst>
          </p:cNvPr>
          <p:cNvPicPr>
            <a:picLocks noChangeAspect="1"/>
          </p:cNvPicPr>
          <p:nvPr/>
        </p:nvPicPr>
        <p:blipFill>
          <a:blip r:embed="rId4"/>
          <a:stretch>
            <a:fillRect/>
          </a:stretch>
        </p:blipFill>
        <p:spPr>
          <a:xfrm>
            <a:off x="5309642" y="2273955"/>
            <a:ext cx="4375132" cy="2594860"/>
          </a:xfrm>
          <a:prstGeom prst="rect">
            <a:avLst/>
          </a:prstGeom>
        </p:spPr>
      </p:pic>
    </p:spTree>
    <p:extLst>
      <p:ext uri="{BB962C8B-B14F-4D97-AF65-F5344CB8AC3E}">
        <p14:creationId xmlns:p14="http://schemas.microsoft.com/office/powerpoint/2010/main" val="1229465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EE5F-2EB7-45F9-B68F-5DCEEAF321B2}"/>
              </a:ext>
            </a:extLst>
          </p:cNvPr>
          <p:cNvSpPr>
            <a:spLocks noGrp="1"/>
          </p:cNvSpPr>
          <p:nvPr>
            <p:ph type="title"/>
          </p:nvPr>
        </p:nvSpPr>
        <p:spPr/>
        <p:txBody>
          <a:bodyPr/>
          <a:lstStyle/>
          <a:p>
            <a:r>
              <a:rPr lang="en-US" dirty="0"/>
              <a:t>Location tracking</a:t>
            </a:r>
          </a:p>
        </p:txBody>
      </p:sp>
      <p:pic>
        <p:nvPicPr>
          <p:cNvPr id="4" name="Content Placeholder 4">
            <a:extLst>
              <a:ext uri="{FF2B5EF4-FFF2-40B4-BE49-F238E27FC236}">
                <a16:creationId xmlns:a16="http://schemas.microsoft.com/office/drawing/2014/main" id="{173F91C3-E82F-44F0-8999-019AEC04DFA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5021" b="15021"/>
          <a:stretch>
            <a:fillRect/>
          </a:stretch>
        </p:blipFill>
        <p:spPr/>
      </p:pic>
      <p:sp>
        <p:nvSpPr>
          <p:cNvPr id="3" name="Text Placeholder 2">
            <a:extLst>
              <a:ext uri="{FF2B5EF4-FFF2-40B4-BE49-F238E27FC236}">
                <a16:creationId xmlns:a16="http://schemas.microsoft.com/office/drawing/2014/main" id="{DBC09669-6493-4D43-A3E4-FB2DCD22618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47845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11F54F-8277-4448-9395-AABF06E43595}"/>
              </a:ext>
            </a:extLst>
          </p:cNvPr>
          <p:cNvSpPr>
            <a:spLocks noGrp="1"/>
          </p:cNvSpPr>
          <p:nvPr>
            <p:ph type="title"/>
          </p:nvPr>
        </p:nvSpPr>
        <p:spPr/>
        <p:txBody>
          <a:bodyPr/>
          <a:lstStyle/>
          <a:p>
            <a:r>
              <a:rPr lang="en-US" dirty="0"/>
              <a:t>Google’s My Activity page</a:t>
            </a:r>
          </a:p>
        </p:txBody>
      </p:sp>
      <p:pic>
        <p:nvPicPr>
          <p:cNvPr id="7" name="Picture Placeholder 6">
            <a:extLst>
              <a:ext uri="{FF2B5EF4-FFF2-40B4-BE49-F238E27FC236}">
                <a16:creationId xmlns:a16="http://schemas.microsoft.com/office/drawing/2014/main" id="{2BC42C60-7BD6-481B-BC29-A9F8F90D6C10}"/>
              </a:ext>
            </a:extLst>
          </p:cNvPr>
          <p:cNvPicPr>
            <a:picLocks noGrp="1" noChangeAspect="1"/>
          </p:cNvPicPr>
          <p:nvPr>
            <p:ph type="pic" idx="1"/>
          </p:nvPr>
        </p:nvPicPr>
        <p:blipFill>
          <a:blip r:embed="rId3"/>
          <a:srcRect l="6289" r="6289"/>
          <a:stretch>
            <a:fillRect/>
          </a:stretch>
        </p:blipFill>
        <p:spPr>
          <a:prstGeom prst="rect">
            <a:avLst/>
          </a:prstGeom>
        </p:spPr>
      </p:pic>
      <p:sp>
        <p:nvSpPr>
          <p:cNvPr id="6" name="Text Placeholder 5">
            <a:extLst>
              <a:ext uri="{FF2B5EF4-FFF2-40B4-BE49-F238E27FC236}">
                <a16:creationId xmlns:a16="http://schemas.microsoft.com/office/drawing/2014/main" id="{E52A5708-3AA7-4767-87AE-C5A9D793C49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73345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6C1D92-638F-489D-89AA-28460F1BEB9C}"/>
              </a:ext>
            </a:extLst>
          </p:cNvPr>
          <p:cNvSpPr>
            <a:spLocks noGrp="1"/>
          </p:cNvSpPr>
          <p:nvPr>
            <p:ph type="title"/>
          </p:nvPr>
        </p:nvSpPr>
        <p:spPr/>
        <p:txBody>
          <a:bodyPr/>
          <a:lstStyle/>
          <a:p>
            <a:r>
              <a:rPr lang="en-US" dirty="0"/>
              <a:t>Day 1</a:t>
            </a:r>
          </a:p>
        </p:txBody>
      </p:sp>
      <p:sp>
        <p:nvSpPr>
          <p:cNvPr id="5" name="Content Placeholder 4">
            <a:extLst>
              <a:ext uri="{FF2B5EF4-FFF2-40B4-BE49-F238E27FC236}">
                <a16:creationId xmlns:a16="http://schemas.microsoft.com/office/drawing/2014/main" id="{9417F504-0A9C-4112-83F5-B51715182E04}"/>
              </a:ext>
            </a:extLst>
          </p:cNvPr>
          <p:cNvSpPr>
            <a:spLocks noGrp="1"/>
          </p:cNvSpPr>
          <p:nvPr>
            <p:ph idx="1"/>
          </p:nvPr>
        </p:nvSpPr>
        <p:spPr/>
        <p:txBody>
          <a:bodyPr/>
          <a:lstStyle/>
          <a:p>
            <a:pPr>
              <a:buFont typeface="+mj-lt"/>
              <a:buAutoNum type="arabicPeriod"/>
            </a:pPr>
            <a:r>
              <a:rPr lang="en-US" dirty="0"/>
              <a:t>Search your name on Google.</a:t>
            </a:r>
          </a:p>
          <a:p>
            <a:pPr>
              <a:buFont typeface="+mj-lt"/>
              <a:buAutoNum type="arabicPeriod"/>
            </a:pPr>
            <a:r>
              <a:rPr lang="en-US" dirty="0"/>
              <a:t>Click on images.</a:t>
            </a:r>
          </a:p>
          <a:p>
            <a:pPr>
              <a:buFont typeface="+mj-lt"/>
              <a:buAutoNum type="arabicPeriod"/>
            </a:pPr>
            <a:r>
              <a:rPr lang="en-US" dirty="0"/>
              <a:t>Search by image.</a:t>
            </a:r>
          </a:p>
          <a:p>
            <a:pPr>
              <a:buFont typeface="+mj-lt"/>
              <a:buAutoNum type="arabicPeriod"/>
            </a:pPr>
            <a:r>
              <a:rPr lang="en-US" dirty="0"/>
              <a:t>Can you delete it?</a:t>
            </a:r>
          </a:p>
          <a:p>
            <a:pPr lvl="1"/>
            <a:r>
              <a:rPr lang="en-US" dirty="0"/>
              <a:t>Remove it yourself.</a:t>
            </a:r>
          </a:p>
          <a:p>
            <a:pPr lvl="1"/>
            <a:r>
              <a:rPr lang="en-US" dirty="0"/>
              <a:t>Ask someone to remove it.</a:t>
            </a:r>
          </a:p>
          <a:p>
            <a:pPr lvl="1"/>
            <a:r>
              <a:rPr lang="en-US" dirty="0"/>
              <a:t>“Right to be forgotten” request.</a:t>
            </a:r>
          </a:p>
        </p:txBody>
      </p:sp>
      <p:sp>
        <p:nvSpPr>
          <p:cNvPr id="6" name="Rectangle 5">
            <a:extLst>
              <a:ext uri="{FF2B5EF4-FFF2-40B4-BE49-F238E27FC236}">
                <a16:creationId xmlns:a16="http://schemas.microsoft.com/office/drawing/2014/main" id="{34BF6AE2-6DEE-4561-BB60-424620F98DAC}"/>
              </a:ext>
            </a:extLst>
          </p:cNvPr>
          <p:cNvSpPr/>
          <p:nvPr/>
        </p:nvSpPr>
        <p:spPr>
          <a:xfrm>
            <a:off x="5602765" y="2157730"/>
            <a:ext cx="4917751" cy="707886"/>
          </a:xfrm>
          <a:prstGeom prst="rect">
            <a:avLst/>
          </a:prstGeom>
        </p:spPr>
        <p:txBody>
          <a:bodyPr wrap="square">
            <a:spAutoFit/>
          </a:bodyPr>
          <a:lstStyle/>
          <a:p>
            <a:r>
              <a:rPr lang="en-US" sz="4000" dirty="0"/>
              <a:t>https://bit.ly/2t2317u</a:t>
            </a:r>
          </a:p>
        </p:txBody>
      </p:sp>
    </p:spTree>
    <p:extLst>
      <p:ext uri="{BB962C8B-B14F-4D97-AF65-F5344CB8AC3E}">
        <p14:creationId xmlns:p14="http://schemas.microsoft.com/office/powerpoint/2010/main" val="3993820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0EF6D-5823-4E1D-A53D-DF4DB349EDD5}"/>
              </a:ext>
            </a:extLst>
          </p:cNvPr>
          <p:cNvSpPr>
            <a:spLocks noGrp="1"/>
          </p:cNvSpPr>
          <p:nvPr>
            <p:ph type="title"/>
          </p:nvPr>
        </p:nvSpPr>
        <p:spPr/>
        <p:txBody>
          <a:bodyPr/>
          <a:lstStyle/>
          <a:p>
            <a:r>
              <a:rPr lang="en-US" dirty="0"/>
              <a:t>Salient points</a:t>
            </a:r>
          </a:p>
        </p:txBody>
      </p:sp>
      <p:sp>
        <p:nvSpPr>
          <p:cNvPr id="3" name="Content Placeholder 2">
            <a:extLst>
              <a:ext uri="{FF2B5EF4-FFF2-40B4-BE49-F238E27FC236}">
                <a16:creationId xmlns:a16="http://schemas.microsoft.com/office/drawing/2014/main" id="{279CAA67-DD9A-480B-B4BE-08DFA86D696A}"/>
              </a:ext>
            </a:extLst>
          </p:cNvPr>
          <p:cNvSpPr>
            <a:spLocks noGrp="1"/>
          </p:cNvSpPr>
          <p:nvPr>
            <p:ph idx="1"/>
          </p:nvPr>
        </p:nvSpPr>
        <p:spPr/>
        <p:txBody>
          <a:bodyPr>
            <a:normAutofit/>
          </a:bodyPr>
          <a:lstStyle/>
          <a:p>
            <a:r>
              <a:rPr lang="en-US" dirty="0"/>
              <a:t>Digital literacy is “the ability to use information and communication technologies to find, evaluate, create, and communicate information, requiring both cognitive and technical skills.”</a:t>
            </a:r>
          </a:p>
          <a:p>
            <a:r>
              <a:rPr lang="en-US" dirty="0"/>
              <a:t>Digital citizenship is how one interacts with the digital world.</a:t>
            </a:r>
          </a:p>
          <a:p>
            <a:r>
              <a:rPr lang="en-US" dirty="0"/>
              <a:t>Social media use is changing.</a:t>
            </a:r>
          </a:p>
          <a:p>
            <a:r>
              <a:rPr lang="en-US" dirty="0"/>
              <a:t>Fake news is spreading.</a:t>
            </a:r>
          </a:p>
          <a:p>
            <a:r>
              <a:rPr lang="en-US" dirty="0"/>
              <a:t>Your data is being used without your consent.</a:t>
            </a:r>
          </a:p>
          <a:p>
            <a:r>
              <a:rPr lang="en-US" dirty="0"/>
              <a:t>We can model healthy </a:t>
            </a:r>
            <a:r>
              <a:rPr lang="en-US"/>
              <a:t>behavior.</a:t>
            </a:r>
            <a:endParaRPr lang="en-US" dirty="0"/>
          </a:p>
        </p:txBody>
      </p:sp>
    </p:spTree>
    <p:extLst>
      <p:ext uri="{BB962C8B-B14F-4D97-AF65-F5344CB8AC3E}">
        <p14:creationId xmlns:p14="http://schemas.microsoft.com/office/powerpoint/2010/main" val="3952670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5160-A0C2-4C0B-ABA6-EE7EF2F8864D}"/>
              </a:ext>
            </a:extLst>
          </p:cNvPr>
          <p:cNvSpPr>
            <a:spLocks noGrp="1"/>
          </p:cNvSpPr>
          <p:nvPr>
            <p:ph type="title"/>
          </p:nvPr>
        </p:nvSpPr>
        <p:spPr/>
        <p:txBody>
          <a:bodyPr/>
          <a:lstStyle/>
          <a:p>
            <a:r>
              <a:rPr lang="en-US" dirty="0"/>
              <a:t>Questions for discussion</a:t>
            </a:r>
          </a:p>
        </p:txBody>
      </p:sp>
      <p:sp>
        <p:nvSpPr>
          <p:cNvPr id="3" name="Content Placeholder 2">
            <a:extLst>
              <a:ext uri="{FF2B5EF4-FFF2-40B4-BE49-F238E27FC236}">
                <a16:creationId xmlns:a16="http://schemas.microsoft.com/office/drawing/2014/main" id="{79CA6FC2-99F9-43C2-988B-CFA71CC1978F}"/>
              </a:ext>
            </a:extLst>
          </p:cNvPr>
          <p:cNvSpPr>
            <a:spLocks noGrp="1"/>
          </p:cNvSpPr>
          <p:nvPr>
            <p:ph idx="1"/>
          </p:nvPr>
        </p:nvSpPr>
        <p:spPr/>
        <p:txBody>
          <a:bodyPr/>
          <a:lstStyle/>
          <a:p>
            <a:r>
              <a:rPr lang="en-US" dirty="0"/>
              <a:t>What did you find interesting in this presentation?</a:t>
            </a:r>
          </a:p>
          <a:p>
            <a:r>
              <a:rPr lang="en-US" dirty="0"/>
              <a:t>Did anything surprise you?</a:t>
            </a:r>
          </a:p>
          <a:p>
            <a:r>
              <a:rPr lang="en-US" dirty="0"/>
              <a:t>Why are these topics important?</a:t>
            </a:r>
          </a:p>
          <a:p>
            <a:r>
              <a:rPr lang="en-US" dirty="0"/>
              <a:t>Is there anything else you would like to add?</a:t>
            </a:r>
          </a:p>
        </p:txBody>
      </p:sp>
    </p:spTree>
    <p:extLst>
      <p:ext uri="{BB962C8B-B14F-4D97-AF65-F5344CB8AC3E}">
        <p14:creationId xmlns:p14="http://schemas.microsoft.com/office/powerpoint/2010/main" val="3616264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8131-0249-47D9-AACF-227BAF17B286}"/>
              </a:ext>
            </a:extLst>
          </p:cNvPr>
          <p:cNvSpPr>
            <a:spLocks noGrp="1"/>
          </p:cNvSpPr>
          <p:nvPr>
            <p:ph type="title"/>
          </p:nvPr>
        </p:nvSpPr>
        <p:spPr/>
        <p:txBody>
          <a:bodyPr/>
          <a:lstStyle/>
          <a:p>
            <a:r>
              <a:rPr lang="en-US" dirty="0"/>
              <a:t>What is digital citizenship?</a:t>
            </a:r>
          </a:p>
        </p:txBody>
      </p:sp>
      <p:sp>
        <p:nvSpPr>
          <p:cNvPr id="3" name="Content Placeholder 2">
            <a:extLst>
              <a:ext uri="{FF2B5EF4-FFF2-40B4-BE49-F238E27FC236}">
                <a16:creationId xmlns:a16="http://schemas.microsoft.com/office/drawing/2014/main" id="{4C74E5AC-182E-43B4-AD96-C3C410229487}"/>
              </a:ext>
            </a:extLst>
          </p:cNvPr>
          <p:cNvSpPr>
            <a:spLocks noGrp="1"/>
          </p:cNvSpPr>
          <p:nvPr>
            <p:ph idx="1"/>
          </p:nvPr>
        </p:nvSpPr>
        <p:spPr/>
        <p:txBody>
          <a:bodyPr/>
          <a:lstStyle/>
          <a:p>
            <a:r>
              <a:rPr lang="en-US" dirty="0"/>
              <a:t>Digital citizenship refers to how one interacts with the digital world. It takes into account the psychological, social, and moral components related to digital life.</a:t>
            </a:r>
          </a:p>
          <a:p>
            <a:endParaRPr lang="en-US" dirty="0"/>
          </a:p>
        </p:txBody>
      </p:sp>
    </p:spTree>
    <p:extLst>
      <p:ext uri="{BB962C8B-B14F-4D97-AF65-F5344CB8AC3E}">
        <p14:creationId xmlns:p14="http://schemas.microsoft.com/office/powerpoint/2010/main" val="189300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7CB0-C53F-4DA5-A025-6061089C4B01}"/>
              </a:ext>
            </a:extLst>
          </p:cNvPr>
          <p:cNvSpPr>
            <a:spLocks noGrp="1"/>
          </p:cNvSpPr>
          <p:nvPr>
            <p:ph type="title"/>
          </p:nvPr>
        </p:nvSpPr>
        <p:spPr/>
        <p:txBody>
          <a:bodyPr/>
          <a:lstStyle/>
          <a:p>
            <a:r>
              <a:rPr lang="en-US" dirty="0"/>
              <a:t>Changing definitions for an advancing field</a:t>
            </a:r>
          </a:p>
        </p:txBody>
      </p:sp>
      <p:sp>
        <p:nvSpPr>
          <p:cNvPr id="3" name="Content Placeholder 2">
            <a:extLst>
              <a:ext uri="{FF2B5EF4-FFF2-40B4-BE49-F238E27FC236}">
                <a16:creationId xmlns:a16="http://schemas.microsoft.com/office/drawing/2014/main" id="{F8B0DB02-D00B-4881-BF70-6D0032EE91EC}"/>
              </a:ext>
            </a:extLst>
          </p:cNvPr>
          <p:cNvSpPr>
            <a:spLocks noGrp="1"/>
          </p:cNvSpPr>
          <p:nvPr>
            <p:ph idx="1"/>
          </p:nvPr>
        </p:nvSpPr>
        <p:spPr/>
        <p:txBody>
          <a:bodyPr/>
          <a:lstStyle/>
          <a:p>
            <a:r>
              <a:rPr lang="en-US" dirty="0"/>
              <a:t>Some argue that digital citizenship is simply good citizenship.</a:t>
            </a:r>
          </a:p>
          <a:p>
            <a:r>
              <a:rPr lang="en-US" dirty="0"/>
              <a:t>These terms will continue to overlap, flex, grow, and contract.</a:t>
            </a:r>
          </a:p>
        </p:txBody>
      </p:sp>
    </p:spTree>
    <p:extLst>
      <p:ext uri="{BB962C8B-B14F-4D97-AF65-F5344CB8AC3E}">
        <p14:creationId xmlns:p14="http://schemas.microsoft.com/office/powerpoint/2010/main" val="66963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EAE38E-3FFD-48EB-9B42-54F151A17213}"/>
              </a:ext>
            </a:extLst>
          </p:cNvPr>
          <p:cNvSpPr>
            <a:spLocks noGrp="1"/>
          </p:cNvSpPr>
          <p:nvPr>
            <p:ph type="title"/>
          </p:nvPr>
        </p:nvSpPr>
        <p:spPr/>
        <p:txBody>
          <a:bodyPr/>
          <a:lstStyle/>
          <a:p>
            <a:r>
              <a:rPr lang="en-US" dirty="0"/>
              <a:t>Facts and Figures</a:t>
            </a:r>
          </a:p>
        </p:txBody>
      </p:sp>
      <p:sp>
        <p:nvSpPr>
          <p:cNvPr id="5" name="Text Placeholder 4">
            <a:extLst>
              <a:ext uri="{FF2B5EF4-FFF2-40B4-BE49-F238E27FC236}">
                <a16:creationId xmlns:a16="http://schemas.microsoft.com/office/drawing/2014/main" id="{43DB6E4A-D387-4352-BB21-7FCCD9856E7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8040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56EB-067F-4214-94F8-51D590399915}"/>
              </a:ext>
            </a:extLst>
          </p:cNvPr>
          <p:cNvSpPr>
            <a:spLocks noGrp="1"/>
          </p:cNvSpPr>
          <p:nvPr>
            <p:ph type="title"/>
          </p:nvPr>
        </p:nvSpPr>
        <p:spPr/>
        <p:txBody>
          <a:bodyPr/>
          <a:lstStyle/>
          <a:p>
            <a:r>
              <a:rPr lang="en-US" dirty="0"/>
              <a:t>Popular social media</a:t>
            </a:r>
          </a:p>
        </p:txBody>
      </p:sp>
      <p:pic>
        <p:nvPicPr>
          <p:cNvPr id="4" name="Content Placeholder 3">
            <a:extLst>
              <a:ext uri="{FF2B5EF4-FFF2-40B4-BE49-F238E27FC236}">
                <a16:creationId xmlns:a16="http://schemas.microsoft.com/office/drawing/2014/main" id="{C3BD29CE-D50C-45ED-B517-F34C272E95AC}"/>
              </a:ext>
            </a:extLst>
          </p:cNvPr>
          <p:cNvPicPr>
            <a:picLocks noGrp="1" noChangeAspect="1"/>
          </p:cNvPicPr>
          <p:nvPr>
            <p:ph idx="1"/>
          </p:nvPr>
        </p:nvPicPr>
        <p:blipFill>
          <a:blip r:embed="rId3"/>
          <a:stretch>
            <a:fillRect/>
          </a:stretch>
        </p:blipFill>
        <p:spPr>
          <a:xfrm>
            <a:off x="412955" y="0"/>
            <a:ext cx="6298370" cy="6427628"/>
          </a:xfrm>
          <a:prstGeom prst="rect">
            <a:avLst/>
          </a:prstGeom>
        </p:spPr>
      </p:pic>
      <p:sp>
        <p:nvSpPr>
          <p:cNvPr id="6" name="Text Placeholder 5">
            <a:extLst>
              <a:ext uri="{FF2B5EF4-FFF2-40B4-BE49-F238E27FC236}">
                <a16:creationId xmlns:a16="http://schemas.microsoft.com/office/drawing/2014/main" id="{178A2FA9-BD50-4ADC-BE65-6D09D990432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961144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5C5A-06CD-434C-BE98-FDBE3682C704}"/>
              </a:ext>
            </a:extLst>
          </p:cNvPr>
          <p:cNvSpPr>
            <a:spLocks noGrp="1"/>
          </p:cNvSpPr>
          <p:nvPr>
            <p:ph type="title"/>
          </p:nvPr>
        </p:nvSpPr>
        <p:spPr/>
        <p:txBody>
          <a:bodyPr/>
          <a:lstStyle/>
          <a:p>
            <a:r>
              <a:rPr lang="en-US" dirty="0"/>
              <a:t>Popularity tracked</a:t>
            </a:r>
          </a:p>
        </p:txBody>
      </p:sp>
      <p:pic>
        <p:nvPicPr>
          <p:cNvPr id="4" name="Content Placeholder 3">
            <a:extLst>
              <a:ext uri="{FF2B5EF4-FFF2-40B4-BE49-F238E27FC236}">
                <a16:creationId xmlns:a16="http://schemas.microsoft.com/office/drawing/2014/main" id="{25431293-A2DC-465B-B414-237D9A9F37B5}"/>
              </a:ext>
            </a:extLst>
          </p:cNvPr>
          <p:cNvPicPr>
            <a:picLocks noGrp="1" noChangeAspect="1"/>
          </p:cNvPicPr>
          <p:nvPr>
            <p:ph idx="1"/>
          </p:nvPr>
        </p:nvPicPr>
        <p:blipFill>
          <a:blip r:embed="rId3"/>
          <a:stretch>
            <a:fillRect/>
          </a:stretch>
        </p:blipFill>
        <p:spPr>
          <a:xfrm>
            <a:off x="1520031" y="762000"/>
            <a:ext cx="4579937" cy="4572000"/>
          </a:xfrm>
          <a:prstGeom prst="rect">
            <a:avLst/>
          </a:prstGeom>
        </p:spPr>
      </p:pic>
      <p:sp>
        <p:nvSpPr>
          <p:cNvPr id="5" name="Text Placeholder 4">
            <a:extLst>
              <a:ext uri="{FF2B5EF4-FFF2-40B4-BE49-F238E27FC236}">
                <a16:creationId xmlns:a16="http://schemas.microsoft.com/office/drawing/2014/main" id="{90DB0CC4-7B67-4A79-B31E-0B81453172B1}"/>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84743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BFC0-BAE1-49E9-9CE2-287F59C4A68F}"/>
              </a:ext>
            </a:extLst>
          </p:cNvPr>
          <p:cNvSpPr>
            <a:spLocks noGrp="1"/>
          </p:cNvSpPr>
          <p:nvPr>
            <p:ph type="title"/>
          </p:nvPr>
        </p:nvSpPr>
        <p:spPr>
          <a:xfrm>
            <a:off x="591046" y="145572"/>
            <a:ext cx="10772775" cy="1658198"/>
          </a:xfrm>
        </p:spPr>
        <p:txBody>
          <a:bodyPr/>
          <a:lstStyle/>
          <a:p>
            <a:r>
              <a:rPr lang="en-US" dirty="0"/>
              <a:t>Teen internet use and gaming</a:t>
            </a:r>
          </a:p>
        </p:txBody>
      </p:sp>
      <p:pic>
        <p:nvPicPr>
          <p:cNvPr id="4" name="Content Placeholder 3">
            <a:extLst>
              <a:ext uri="{FF2B5EF4-FFF2-40B4-BE49-F238E27FC236}">
                <a16:creationId xmlns:a16="http://schemas.microsoft.com/office/drawing/2014/main" id="{9BD2682E-3C54-4310-8861-DEB12E5C60BF}"/>
              </a:ext>
            </a:extLst>
          </p:cNvPr>
          <p:cNvPicPr>
            <a:picLocks noGrp="1" noChangeAspect="1"/>
          </p:cNvPicPr>
          <p:nvPr>
            <p:ph idx="1"/>
          </p:nvPr>
        </p:nvPicPr>
        <p:blipFill>
          <a:blip r:embed="rId3"/>
          <a:stretch>
            <a:fillRect/>
          </a:stretch>
        </p:blipFill>
        <p:spPr>
          <a:xfrm>
            <a:off x="677334" y="1366618"/>
            <a:ext cx="5300100" cy="3661052"/>
          </a:xfrm>
          <a:prstGeom prst="rect">
            <a:avLst/>
          </a:prstGeom>
        </p:spPr>
      </p:pic>
      <p:pic>
        <p:nvPicPr>
          <p:cNvPr id="5" name="Picture 4">
            <a:extLst>
              <a:ext uri="{FF2B5EF4-FFF2-40B4-BE49-F238E27FC236}">
                <a16:creationId xmlns:a16="http://schemas.microsoft.com/office/drawing/2014/main" id="{F9CD2486-B506-4812-8C7D-53C8DFC3ABD1}"/>
              </a:ext>
            </a:extLst>
          </p:cNvPr>
          <p:cNvPicPr>
            <a:picLocks noChangeAspect="1"/>
          </p:cNvPicPr>
          <p:nvPr/>
        </p:nvPicPr>
        <p:blipFill>
          <a:blip r:embed="rId4"/>
          <a:stretch>
            <a:fillRect/>
          </a:stretch>
        </p:blipFill>
        <p:spPr>
          <a:xfrm>
            <a:off x="6597317" y="1366618"/>
            <a:ext cx="2426609" cy="3661052"/>
          </a:xfrm>
          <a:prstGeom prst="rect">
            <a:avLst/>
          </a:prstGeom>
        </p:spPr>
      </p:pic>
    </p:spTree>
    <p:extLst>
      <p:ext uri="{BB962C8B-B14F-4D97-AF65-F5344CB8AC3E}">
        <p14:creationId xmlns:p14="http://schemas.microsoft.com/office/powerpoint/2010/main" val="1286032219"/>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6426</TotalTime>
  <Words>1951</Words>
  <Application>Microsoft Office PowerPoint</Application>
  <PresentationFormat>Widescreen</PresentationFormat>
  <Paragraphs>203</Paragraphs>
  <Slides>37</Slides>
  <Notes>37</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Metropolitan</vt:lpstr>
      <vt:lpstr>Digital Literacy</vt:lpstr>
      <vt:lpstr>Daily Media Use</vt:lpstr>
      <vt:lpstr>What is digital literacy?</vt:lpstr>
      <vt:lpstr>What is digital citizenship?</vt:lpstr>
      <vt:lpstr>Changing definitions for an advancing field</vt:lpstr>
      <vt:lpstr>Facts and Figures</vt:lpstr>
      <vt:lpstr>Popular social media</vt:lpstr>
      <vt:lpstr>Popularity tracked</vt:lpstr>
      <vt:lpstr>Teen internet use and gaming</vt:lpstr>
      <vt:lpstr>Teens and Social Media</vt:lpstr>
      <vt:lpstr>Modeling healthy behavior</vt:lpstr>
      <vt:lpstr>Social media ideas</vt:lpstr>
      <vt:lpstr>HQ</vt:lpstr>
      <vt:lpstr>YouTube Live</vt:lpstr>
      <vt:lpstr>Fake News</vt:lpstr>
      <vt:lpstr>Fake News</vt:lpstr>
      <vt:lpstr>Investigating Fake News</vt:lpstr>
      <vt:lpstr>Fake News?</vt:lpstr>
      <vt:lpstr>PowerPoint Presentation</vt:lpstr>
      <vt:lpstr>Data Privacy</vt:lpstr>
      <vt:lpstr>Data privacy</vt:lpstr>
      <vt:lpstr>Facebook scandals</vt:lpstr>
      <vt:lpstr>Data brokers</vt:lpstr>
      <vt:lpstr>Data sources/Data mining</vt:lpstr>
      <vt:lpstr>Common Info</vt:lpstr>
      <vt:lpstr>How is this data used?</vt:lpstr>
      <vt:lpstr>Top unethical data uses</vt:lpstr>
      <vt:lpstr>We should try to understand how data can be used (and is being used) for unethical purposes.</vt:lpstr>
      <vt:lpstr>Black Mirror</vt:lpstr>
      <vt:lpstr>PowerPoint Presentation</vt:lpstr>
      <vt:lpstr>Social Credit System</vt:lpstr>
      <vt:lpstr>The 8-Day Data Detox</vt:lpstr>
      <vt:lpstr>Location tracking</vt:lpstr>
      <vt:lpstr>Google’s My Activity page</vt:lpstr>
      <vt:lpstr>Day 1</vt:lpstr>
      <vt:lpstr>Salient points</vt:lpstr>
      <vt:lpstr>Questions for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Karl Hoenzsch</cp:lastModifiedBy>
  <cp:lastPrinted>2018-06-14T00:38:26Z</cp:lastPrinted>
  <dcterms:created xsi:type="dcterms:W3CDTF">2018-06-10T14:36:19Z</dcterms:created>
  <dcterms:modified xsi:type="dcterms:W3CDTF">2018-08-30T03:01:00Z</dcterms:modified>
</cp:coreProperties>
</file>